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9" r:id="rId2"/>
    <p:sldId id="260" r:id="rId3"/>
    <p:sldId id="261" r:id="rId4"/>
    <p:sldId id="262" r:id="rId5"/>
    <p:sldId id="256" r:id="rId6"/>
    <p:sldId id="257" r:id="rId7"/>
    <p:sldId id="258" r:id="rId8"/>
  </p:sldIdLst>
  <p:sldSz cx="6858000" cy="9906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14" autoAdjust="0"/>
    <p:restoredTop sz="94660"/>
  </p:normalViewPr>
  <p:slideViewPr>
    <p:cSldViewPr snapToGrid="0">
      <p:cViewPr varScale="1">
        <p:scale>
          <a:sx n="77" d="100"/>
          <a:sy n="77" d="100"/>
        </p:scale>
        <p:origin x="32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425121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34902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025012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08457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41256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D4F2E1-B6B0-4777-808B-D3D886A035AA}" type="datetimeFigureOut">
              <a:rPr lang="en-SG" smtClean="0"/>
              <a:t>4/3/2019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202748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D4F2E1-B6B0-4777-808B-D3D886A035AA}" type="datetimeFigureOut">
              <a:rPr lang="en-SG" smtClean="0"/>
              <a:t>4/3/2019</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43689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D4F2E1-B6B0-4777-808B-D3D886A035AA}" type="datetimeFigureOut">
              <a:rPr lang="en-SG" smtClean="0"/>
              <a:t>4/3/2019</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352347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4F2E1-B6B0-4777-808B-D3D886A035AA}" type="datetimeFigureOut">
              <a:rPr lang="en-SG" smtClean="0"/>
              <a:t>4/3/2019</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7317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D4F2E1-B6B0-4777-808B-D3D886A035AA}" type="datetimeFigureOut">
              <a:rPr lang="en-SG" smtClean="0"/>
              <a:t>4/3/2019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343031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D4F2E1-B6B0-4777-808B-D3D886A035AA}" type="datetimeFigureOut">
              <a:rPr lang="en-SG" smtClean="0"/>
              <a:t>4/3/2019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243815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D4F2E1-B6B0-4777-808B-D3D886A035AA}" type="datetimeFigureOut">
              <a:rPr lang="en-SG" smtClean="0"/>
              <a:t>4/3/2019</a:t>
            </a:fld>
            <a:endParaRPr lang="en-SG"/>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F6EDCE1-29C0-4B06-883C-3803566BB464}" type="slidenum">
              <a:rPr lang="en-SG" smtClean="0"/>
              <a:t>‹#›</a:t>
            </a:fld>
            <a:endParaRPr lang="en-SG"/>
          </a:p>
        </p:txBody>
      </p:sp>
    </p:spTree>
    <p:extLst>
      <p:ext uri="{BB962C8B-B14F-4D97-AF65-F5344CB8AC3E}">
        <p14:creationId xmlns:p14="http://schemas.microsoft.com/office/powerpoint/2010/main" val="248220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portcullis.c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portcullis.co/"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oecd.org/tax/exchange-of-tax-information/Status_of_convention.pdf"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www.portcullis.co/" TargetMode="External"/><Relationship Id="rId5" Type="http://schemas.openxmlformats.org/officeDocument/2006/relationships/image" Target="../media/image2.png"/><Relationship Id="rId4" Type="http://schemas.openxmlformats.org/officeDocument/2006/relationships/hyperlink" Target="https://www.ird.gov.hk/eng/tax/dta_cbc.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rd.gov.hk/eng/tax/dta_cbc.htm"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portcullis.co/"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portcullis.c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portcullis.c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pisces.wong@portcullis.co"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portcullis.co/"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294363"/>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56230" y="2330968"/>
            <a:ext cx="4965896" cy="6355586"/>
          </a:xfrm>
          <a:prstGeom prst="rect">
            <a:avLst/>
          </a:prstGeom>
          <a:noFill/>
        </p:spPr>
        <p:txBody>
          <a:bodyPr wrap="square" rtlCol="0">
            <a:spAutoFit/>
          </a:bodyPr>
          <a:lstStyle/>
          <a:p>
            <a:r>
              <a:rPr lang="en-SG" sz="1100" b="1" dirty="0"/>
              <a:t>A. Country by country (</a:t>
            </a:r>
            <a:r>
              <a:rPr lang="en-SG" sz="1100" b="1" dirty="0" err="1"/>
              <a:t>CbC</a:t>
            </a:r>
            <a:r>
              <a:rPr lang="en-SG" sz="1100" b="1" dirty="0"/>
              <a:t>) reporting </a:t>
            </a:r>
            <a:endParaRPr lang="en-SG" sz="1100" dirty="0"/>
          </a:p>
          <a:p>
            <a:r>
              <a:rPr lang="en-SG" sz="1100" dirty="0"/>
              <a:t> </a:t>
            </a:r>
          </a:p>
          <a:p>
            <a:r>
              <a:rPr lang="en-SG" sz="1100" dirty="0"/>
              <a:t>In 2015, the Organisation for Economic Co-operation and Development (OECD) released a package of 15 action plans to tackle tax avoidance strategies that exploit gaps and mismatches in tax rules to artificially shift profits to low or no-tax locations (collectively called Base Erosion and Profit Shifting (BEPS)). </a:t>
            </a:r>
          </a:p>
          <a:p>
            <a:endParaRPr lang="en-SG" sz="1100" dirty="0"/>
          </a:p>
          <a:p>
            <a:r>
              <a:rPr lang="en-SG" sz="1100" dirty="0"/>
              <a:t>Among the 15 action plans, Action 13 specifically implements </a:t>
            </a:r>
            <a:r>
              <a:rPr lang="en-SG" sz="1100" dirty="0" err="1"/>
              <a:t>CbC</a:t>
            </a:r>
            <a:r>
              <a:rPr lang="en-SG" sz="1100" dirty="0"/>
              <a:t> reporting and Transfer Pricing (TP) documentation which require multinational enterprises to report information about tax residency, financial data and intra-group transactions of the multinational enterprise groups to the local tax authorities which then submit the same to the OECD. </a:t>
            </a:r>
          </a:p>
          <a:p>
            <a:r>
              <a:rPr lang="en-SG" sz="1100" dirty="0"/>
              <a:t> </a:t>
            </a:r>
          </a:p>
          <a:p>
            <a:r>
              <a:rPr lang="en-SG" sz="1100" dirty="0"/>
              <a:t>As a participating jurisdiction of the OECD, the Hong Kong Inland Revenue Department (“IRD”) implemented the </a:t>
            </a:r>
            <a:r>
              <a:rPr lang="en-SG" sz="1100" dirty="0" err="1"/>
              <a:t>CbC</a:t>
            </a:r>
            <a:r>
              <a:rPr lang="en-SG" sz="1100" dirty="0"/>
              <a:t> reporting and TP documentation in July 2018. </a:t>
            </a:r>
          </a:p>
          <a:p>
            <a:r>
              <a:rPr lang="en-SG" sz="1100" dirty="0"/>
              <a:t> </a:t>
            </a:r>
          </a:p>
          <a:p>
            <a:r>
              <a:rPr lang="en-SG" sz="1100" dirty="0"/>
              <a:t>We provide a summary about the </a:t>
            </a:r>
            <a:r>
              <a:rPr lang="en-SG" sz="1100" dirty="0" err="1"/>
              <a:t>CbC</a:t>
            </a:r>
            <a:r>
              <a:rPr lang="en-SG" sz="1100" dirty="0"/>
              <a:t> reporting as follows:- </a:t>
            </a:r>
          </a:p>
          <a:p>
            <a:r>
              <a:rPr lang="en-SG" sz="1100" dirty="0"/>
              <a:t> </a:t>
            </a:r>
          </a:p>
          <a:p>
            <a:r>
              <a:rPr lang="en-SG" sz="1100" dirty="0"/>
              <a:t>1. When is the effective date of the </a:t>
            </a:r>
            <a:r>
              <a:rPr lang="en-SG" sz="1100" dirty="0" err="1"/>
              <a:t>CbC</a:t>
            </a:r>
            <a:r>
              <a:rPr lang="en-SG" sz="1100" dirty="0"/>
              <a:t> reporting? </a:t>
            </a:r>
          </a:p>
          <a:p>
            <a:r>
              <a:rPr lang="en-SG" sz="1100" dirty="0"/>
              <a:t> </a:t>
            </a:r>
          </a:p>
          <a:p>
            <a:pPr marL="174625"/>
            <a:r>
              <a:rPr lang="en-SG" sz="1100" dirty="0"/>
              <a:t>The </a:t>
            </a:r>
            <a:r>
              <a:rPr lang="en-SG" sz="1100" dirty="0" err="1"/>
              <a:t>CbC</a:t>
            </a:r>
            <a:r>
              <a:rPr lang="en-SG" sz="1100" dirty="0"/>
              <a:t> reporting is effective from the accounting period beginning on or after 1 January 2018. </a:t>
            </a:r>
          </a:p>
          <a:p>
            <a:r>
              <a:rPr lang="en-SG" sz="1100" dirty="0"/>
              <a:t> </a:t>
            </a:r>
          </a:p>
          <a:p>
            <a:r>
              <a:rPr lang="en-SG" sz="1100" dirty="0"/>
              <a:t>2. Whether a group is obliged to do the Hong Kong </a:t>
            </a:r>
            <a:r>
              <a:rPr lang="en-SG" sz="1100" dirty="0" err="1"/>
              <a:t>CbC</a:t>
            </a:r>
            <a:r>
              <a:rPr lang="en-SG" sz="1100" dirty="0"/>
              <a:t> reporting? </a:t>
            </a:r>
          </a:p>
          <a:p>
            <a:r>
              <a:rPr lang="en-SG" sz="1100" dirty="0"/>
              <a:t> </a:t>
            </a:r>
          </a:p>
          <a:p>
            <a:pPr marL="174625"/>
            <a:r>
              <a:rPr lang="en-SG" sz="1100" dirty="0"/>
              <a:t>A group satisfies below conditions is obliged to do the </a:t>
            </a:r>
            <a:r>
              <a:rPr lang="en-SG" sz="1100" dirty="0" err="1"/>
              <a:t>CbC</a:t>
            </a:r>
            <a:r>
              <a:rPr lang="en-SG" sz="1100" dirty="0"/>
              <a:t> reporting for the current accounting period:- </a:t>
            </a:r>
          </a:p>
          <a:p>
            <a:pPr marL="174625"/>
            <a:r>
              <a:rPr lang="en-SG" sz="1100" dirty="0"/>
              <a:t> </a:t>
            </a:r>
          </a:p>
          <a:p>
            <a:pPr marL="174625"/>
            <a:r>
              <a:rPr lang="en-SG" sz="1100" dirty="0" err="1"/>
              <a:t>i</a:t>
            </a:r>
            <a:r>
              <a:rPr lang="en-SG" sz="1100" dirty="0"/>
              <a:t>. the group has constituent entities or operations in two or more jurisdictions; </a:t>
            </a:r>
          </a:p>
          <a:p>
            <a:pPr marL="174625"/>
            <a:r>
              <a:rPr lang="en-SG" sz="1100" dirty="0"/>
              <a:t> </a:t>
            </a:r>
          </a:p>
          <a:p>
            <a:pPr marL="174625"/>
            <a:r>
              <a:rPr lang="en-SG" sz="1100" dirty="0"/>
              <a:t>AND </a:t>
            </a:r>
          </a:p>
          <a:p>
            <a:pPr marL="174625"/>
            <a:r>
              <a:rPr lang="en-SG" sz="1100" dirty="0"/>
              <a:t> </a:t>
            </a:r>
          </a:p>
          <a:p>
            <a:pPr marL="174625"/>
            <a:r>
              <a:rPr lang="en-SG" sz="1100" dirty="0"/>
              <a:t>ii. the consolidated group revenue for the preceding accounting period is at least EUR750 million (or HK$6.8 billion). </a:t>
            </a:r>
          </a:p>
          <a:p>
            <a:pPr marL="174625"/>
            <a:r>
              <a:rPr lang="en-SG" sz="1100" dirty="0"/>
              <a:t> </a:t>
            </a:r>
          </a:p>
          <a:p>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p:cNvSpPr txBox="1"/>
          <p:nvPr/>
        </p:nvSpPr>
        <p:spPr>
          <a:xfrm>
            <a:off x="1718750" y="1724139"/>
            <a:ext cx="5011052" cy="584775"/>
          </a:xfrm>
          <a:prstGeom prst="rect">
            <a:avLst/>
          </a:prstGeom>
          <a:noFill/>
        </p:spPr>
        <p:txBody>
          <a:bodyPr wrap="none" rtlCol="0">
            <a:spAutoFit/>
          </a:bodyPr>
          <a:lstStyle/>
          <a:p>
            <a:r>
              <a:rPr lang="en-US" sz="1600" b="1" dirty="0">
                <a:solidFill>
                  <a:srgbClr val="800000"/>
                </a:solidFill>
              </a:rPr>
              <a:t>COUNTRY-BY COUNTRY REPORTING, TRANSFER PRICING </a:t>
            </a:r>
          </a:p>
          <a:p>
            <a:r>
              <a:rPr lang="en-US" sz="1600" b="1" dirty="0">
                <a:solidFill>
                  <a:srgbClr val="800000"/>
                </a:solidFill>
              </a:rPr>
              <a:t>DOCUMENTATION IMPLEMENTED IN HONG KONG  </a:t>
            </a:r>
            <a:endParaRPr lang="en-SG" sz="1600" b="1" dirty="0">
              <a:solidFill>
                <a:srgbClr val="800000"/>
              </a:solidFill>
            </a:endParaRPr>
          </a:p>
        </p:txBody>
      </p:sp>
      <p:sp>
        <p:nvSpPr>
          <p:cNvPr id="16" name="TextBox 15">
            <a:extLst>
              <a:ext uri="{FF2B5EF4-FFF2-40B4-BE49-F238E27FC236}">
                <a16:creationId xmlns:a16="http://schemas.microsoft.com/office/drawing/2014/main" id="{59D5FBEA-33CC-4B1E-8F6D-CDDA11F54CB9}"/>
              </a:ext>
            </a:extLst>
          </p:cNvPr>
          <p:cNvSpPr txBox="1"/>
          <p:nvPr/>
        </p:nvSpPr>
        <p:spPr>
          <a:xfrm>
            <a:off x="1815374" y="8839159"/>
            <a:ext cx="4965896" cy="1077218"/>
          </a:xfrm>
          <a:prstGeom prst="rect">
            <a:avLst/>
          </a:prstGeom>
          <a:noFill/>
        </p:spPr>
        <p:txBody>
          <a:bodyPr wrap="square" rtlCol="0">
            <a:spAutoFit/>
          </a:bodyPr>
          <a:lstStyle/>
          <a:p>
            <a:r>
              <a:rPr lang="en-US" sz="800" i="1" dirty="0"/>
              <a:t>This Circular does not constitute and is not to be construed as the provision of legal, investment or tax advice or as an invitation or solicitation to make any investment. Readers should not act in reliance on any statement contained in this publication without first obtaining appropriate professional advice. The information contained in this Circular should not be relied on as a substitute for advice. While all reasonable attempts have been made to ensure that the information contained in this Circular is accurate, we, </a:t>
            </a:r>
            <a:r>
              <a:rPr lang="en-SG" sz="800" dirty="0"/>
              <a:t>Portcullis Tax Services (HK) Limited </a:t>
            </a:r>
            <a:r>
              <a:rPr lang="en-US" sz="800" i="1" dirty="0"/>
              <a:t>and our affiliated companies of the Portcullis Group (a list of which can be viewed at </a:t>
            </a:r>
            <a:r>
              <a:rPr lang="en-US" sz="800" i="1" u="sng" dirty="0">
                <a:hlinkClick r:id="rId4"/>
              </a:rPr>
              <a:t>www.portcullis.co</a:t>
            </a:r>
            <a:r>
              <a:rPr lang="en-US" sz="800" i="1" dirty="0"/>
              <a:t>) accept no responsibility for any errors or omissions it may contain, whether caused by negligence or otherwise, or for any losses, however caused, sustained by any person that relied on it.</a:t>
            </a:r>
            <a:endParaRPr lang="en-SG" sz="800" dirty="0"/>
          </a:p>
        </p:txBody>
      </p:sp>
    </p:spTree>
    <p:extLst>
      <p:ext uri="{BB962C8B-B14F-4D97-AF65-F5344CB8AC3E}">
        <p14:creationId xmlns:p14="http://schemas.microsoft.com/office/powerpoint/2010/main" val="84999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03342" y="2282334"/>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66878" y="2317353"/>
            <a:ext cx="4965896" cy="2462213"/>
          </a:xfrm>
          <a:prstGeom prst="rect">
            <a:avLst/>
          </a:prstGeom>
          <a:noFill/>
        </p:spPr>
        <p:txBody>
          <a:bodyPr wrap="square" rtlCol="0">
            <a:spAutoFit/>
          </a:bodyPr>
          <a:lstStyle/>
          <a:p>
            <a:pPr marL="174625" indent="-174625"/>
            <a:r>
              <a:rPr lang="en-SG" sz="1100" dirty="0"/>
              <a:t>3. If the group has not yet been set up in the “preceding accounting period”, is it obliged to do the </a:t>
            </a:r>
            <a:r>
              <a:rPr lang="en-SG" sz="1100" dirty="0" err="1"/>
              <a:t>CbC</a:t>
            </a:r>
            <a:r>
              <a:rPr lang="en-SG" sz="1100" dirty="0"/>
              <a:t> reporting for the current accounting period?  </a:t>
            </a:r>
          </a:p>
          <a:p>
            <a:endParaRPr lang="en-SG" sz="1100" dirty="0"/>
          </a:p>
          <a:p>
            <a:pPr marL="174625"/>
            <a:r>
              <a:rPr lang="en-SG" sz="1100" dirty="0"/>
              <a:t>No, it is not obliged to do so. </a:t>
            </a:r>
          </a:p>
          <a:p>
            <a:pPr marL="174625"/>
            <a:r>
              <a:rPr lang="en-SG" sz="1100" dirty="0"/>
              <a:t>However, if the group has been set up during the current accounting period and it satisfies the conditions in (2)(</a:t>
            </a:r>
            <a:r>
              <a:rPr lang="en-SG" sz="1100" dirty="0" err="1"/>
              <a:t>i</a:t>
            </a:r>
            <a:r>
              <a:rPr lang="en-SG" sz="1100" dirty="0"/>
              <a:t>) and (ii), it is obliged to do the </a:t>
            </a:r>
            <a:r>
              <a:rPr lang="en-SG" sz="1100" dirty="0" err="1"/>
              <a:t>CbC</a:t>
            </a:r>
            <a:r>
              <a:rPr lang="en-SG" sz="1100" dirty="0"/>
              <a:t> reporting for the subsequent accounting period. </a:t>
            </a:r>
          </a:p>
          <a:p>
            <a:endParaRPr lang="en-SG" sz="1100" dirty="0"/>
          </a:p>
          <a:p>
            <a:r>
              <a:rPr lang="en-SG" sz="1100" dirty="0"/>
              <a:t>Example:</a:t>
            </a:r>
          </a:p>
          <a:p>
            <a:endParaRPr lang="en-SG" sz="1100" dirty="0"/>
          </a:p>
          <a:p>
            <a:endParaRPr lang="en-US" sz="1100" dirty="0"/>
          </a:p>
          <a:p>
            <a:endParaRPr lang="en-SG" sz="1100" dirty="0"/>
          </a:p>
          <a:p>
            <a:r>
              <a:rPr lang="en-SG" sz="1100" dirty="0"/>
              <a:t> </a:t>
            </a:r>
          </a:p>
          <a:p>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p:cNvSpPr txBox="1"/>
          <p:nvPr/>
        </p:nvSpPr>
        <p:spPr>
          <a:xfrm>
            <a:off x="1721722" y="1735930"/>
            <a:ext cx="5011052" cy="584775"/>
          </a:xfrm>
          <a:prstGeom prst="rect">
            <a:avLst/>
          </a:prstGeom>
          <a:noFill/>
        </p:spPr>
        <p:txBody>
          <a:bodyPr wrap="none" rtlCol="0">
            <a:spAutoFit/>
          </a:bodyPr>
          <a:lstStyle/>
          <a:p>
            <a:r>
              <a:rPr lang="en-US" sz="1600" b="1" dirty="0">
                <a:solidFill>
                  <a:srgbClr val="800000"/>
                </a:solidFill>
              </a:rPr>
              <a:t>COUNTRY-BY COUNTRY REPORTING, TRANSFER PRICING </a:t>
            </a:r>
          </a:p>
          <a:p>
            <a:r>
              <a:rPr lang="en-US" sz="1600" b="1" dirty="0">
                <a:solidFill>
                  <a:srgbClr val="800000"/>
                </a:solidFill>
              </a:rPr>
              <a:t>DOCUMENTATION IMPLEMENTED IN HONG KONG  </a:t>
            </a:r>
            <a:endParaRPr lang="en-SG" sz="1600" b="1" dirty="0">
              <a:solidFill>
                <a:srgbClr val="800000"/>
              </a:solidFill>
            </a:endParaRPr>
          </a:p>
        </p:txBody>
      </p:sp>
      <p:graphicFrame>
        <p:nvGraphicFramePr>
          <p:cNvPr id="3" name="Table 2">
            <a:extLst>
              <a:ext uri="{FF2B5EF4-FFF2-40B4-BE49-F238E27FC236}">
                <a16:creationId xmlns:a16="http://schemas.microsoft.com/office/drawing/2014/main" id="{3F40B013-99C0-4EAB-982D-E028F341234A}"/>
              </a:ext>
            </a:extLst>
          </p:cNvPr>
          <p:cNvGraphicFramePr>
            <a:graphicFrameLocks noGrp="1"/>
          </p:cNvGraphicFramePr>
          <p:nvPr>
            <p:extLst>
              <p:ext uri="{D42A27DB-BD31-4B8C-83A1-F6EECF244321}">
                <p14:modId xmlns:p14="http://schemas.microsoft.com/office/powerpoint/2010/main" val="732099994"/>
              </p:ext>
            </p:extLst>
          </p:nvPr>
        </p:nvGraphicFramePr>
        <p:xfrm>
          <a:off x="1825842" y="3588842"/>
          <a:ext cx="4847968" cy="2967101"/>
        </p:xfrm>
        <a:graphic>
          <a:graphicData uri="http://schemas.openxmlformats.org/drawingml/2006/table">
            <a:tbl>
              <a:tblPr firstRow="1" firstCol="1" bandRow="1">
                <a:tableStyleId>{5C22544A-7EE6-4342-B048-85BDC9FD1C3A}</a:tableStyleId>
              </a:tblPr>
              <a:tblGrid>
                <a:gridCol w="748916">
                  <a:extLst>
                    <a:ext uri="{9D8B030D-6E8A-4147-A177-3AD203B41FA5}">
                      <a16:colId xmlns:a16="http://schemas.microsoft.com/office/drawing/2014/main" val="2808853932"/>
                    </a:ext>
                  </a:extLst>
                </a:gridCol>
                <a:gridCol w="649705">
                  <a:extLst>
                    <a:ext uri="{9D8B030D-6E8A-4147-A177-3AD203B41FA5}">
                      <a16:colId xmlns:a16="http://schemas.microsoft.com/office/drawing/2014/main" val="3782805819"/>
                    </a:ext>
                  </a:extLst>
                </a:gridCol>
                <a:gridCol w="1082842">
                  <a:extLst>
                    <a:ext uri="{9D8B030D-6E8A-4147-A177-3AD203B41FA5}">
                      <a16:colId xmlns:a16="http://schemas.microsoft.com/office/drawing/2014/main" val="1129716873"/>
                    </a:ext>
                  </a:extLst>
                </a:gridCol>
                <a:gridCol w="2366505">
                  <a:extLst>
                    <a:ext uri="{9D8B030D-6E8A-4147-A177-3AD203B41FA5}">
                      <a16:colId xmlns:a16="http://schemas.microsoft.com/office/drawing/2014/main" val="1320033974"/>
                    </a:ext>
                  </a:extLst>
                </a:gridCol>
              </a:tblGrid>
              <a:tr h="718820">
                <a:tc>
                  <a:txBody>
                    <a:bodyPr/>
                    <a:lstStyle/>
                    <a:p>
                      <a:pPr>
                        <a:lnSpc>
                          <a:spcPct val="107000"/>
                        </a:lnSpc>
                        <a:spcAft>
                          <a:spcPts val="0"/>
                        </a:spcAft>
                      </a:pPr>
                      <a:r>
                        <a:rPr lang="en-HK" sz="1000">
                          <a:effectLst/>
                        </a:rPr>
                        <a:t>Accounting period </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HK" sz="1000" dirty="0">
                          <a:effectLst/>
                        </a:rPr>
                        <a:t>Set up already?</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dirty="0">
                          <a:effectLst/>
                        </a:rPr>
                        <a:t>Satisfied (2)(</a:t>
                      </a:r>
                      <a:r>
                        <a:rPr lang="en-SG" sz="1000" dirty="0" err="1">
                          <a:effectLst/>
                        </a:rPr>
                        <a:t>i</a:t>
                      </a:r>
                      <a:r>
                        <a:rPr lang="en-SG" sz="1000" dirty="0">
                          <a:effectLst/>
                        </a:rPr>
                        <a:t>) </a:t>
                      </a:r>
                      <a:r>
                        <a:rPr lang="en-HK" sz="1000" dirty="0">
                          <a:effectLst/>
                        </a:rPr>
                        <a:t>and </a:t>
                      </a:r>
                      <a:r>
                        <a:rPr lang="en-SG" sz="1000" dirty="0">
                          <a:effectLst/>
                        </a:rPr>
                        <a:t>(ii) conditions?</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HK" sz="1000" dirty="0">
                          <a:effectLst/>
                        </a:rPr>
                        <a:t>Obliged to do </a:t>
                      </a:r>
                      <a:r>
                        <a:rPr lang="en-SG" sz="1000" dirty="0" err="1">
                          <a:effectLst/>
                        </a:rPr>
                        <a:t>CbC</a:t>
                      </a:r>
                      <a:r>
                        <a:rPr lang="en-SG" sz="1000" dirty="0">
                          <a:effectLst/>
                        </a:rPr>
                        <a:t> reporting for </a:t>
                      </a:r>
                      <a:r>
                        <a:rPr lang="en-HK" sz="1000" dirty="0">
                          <a:effectLst/>
                        </a:rPr>
                        <a:t>the </a:t>
                      </a:r>
                      <a:r>
                        <a:rPr lang="en-SG" sz="1000" dirty="0">
                          <a:effectLst/>
                        </a:rPr>
                        <a:t>current accounting period?</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952132952"/>
                  </a:ext>
                </a:extLst>
              </a:tr>
              <a:tr h="475615">
                <a:tc>
                  <a:txBody>
                    <a:bodyPr/>
                    <a:lstStyle/>
                    <a:p>
                      <a:pPr>
                        <a:lnSpc>
                          <a:spcPct val="107000"/>
                        </a:lnSpc>
                        <a:spcAft>
                          <a:spcPts val="0"/>
                        </a:spcAft>
                      </a:pPr>
                      <a:r>
                        <a:rPr lang="en-SG" sz="1000">
                          <a:effectLst/>
                        </a:rPr>
                        <a:t>2017</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X</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HK" sz="1000">
                          <a:effectLst/>
                        </a:rPr>
                        <a:t>Not applicable</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Not applicable as the CbC requirement was not yet effective in 2017</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983440230"/>
                  </a:ext>
                </a:extLst>
              </a:tr>
              <a:tr h="593090">
                <a:tc>
                  <a:txBody>
                    <a:bodyPr/>
                    <a:lstStyle/>
                    <a:p>
                      <a:pPr>
                        <a:lnSpc>
                          <a:spcPct val="107000"/>
                        </a:lnSpc>
                        <a:spcAft>
                          <a:spcPts val="0"/>
                        </a:spcAft>
                      </a:pPr>
                      <a:r>
                        <a:rPr lang="en-SG" sz="1000">
                          <a:effectLst/>
                        </a:rPr>
                        <a:t>2018</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X </a:t>
                      </a:r>
                    </a:p>
                    <a:p>
                      <a:pPr>
                        <a:lnSpc>
                          <a:spcPct val="107000"/>
                        </a:lnSpc>
                        <a:spcAft>
                          <a:spcPts val="0"/>
                        </a:spcAft>
                      </a:pPr>
                      <a:r>
                        <a:rPr lang="en-SG" sz="1000">
                          <a:effectLst/>
                        </a:rPr>
                        <a:t> </a:t>
                      </a:r>
                    </a:p>
                    <a:p>
                      <a:pPr>
                        <a:lnSpc>
                          <a:spcPct val="107000"/>
                        </a:lnSpc>
                        <a:spcAft>
                          <a:spcPts val="0"/>
                        </a:spcAft>
                      </a:pPr>
                      <a:r>
                        <a:rPr lang="en-SG" sz="1000">
                          <a:effectLst/>
                        </a:rPr>
                        <a:t>(Because the group has not yet been set up in the preceding accounting period)</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832454803"/>
                  </a:ext>
                </a:extLst>
              </a:tr>
              <a:tr h="577850">
                <a:tc>
                  <a:txBody>
                    <a:bodyPr/>
                    <a:lstStyle/>
                    <a:p>
                      <a:pPr>
                        <a:lnSpc>
                          <a:spcPct val="107000"/>
                        </a:lnSpc>
                        <a:spcAft>
                          <a:spcPts val="0"/>
                        </a:spcAft>
                      </a:pPr>
                      <a:r>
                        <a:rPr lang="en-SG" sz="1000" dirty="0">
                          <a:effectLst/>
                        </a:rPr>
                        <a:t>2019</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dirty="0">
                          <a:effectLst/>
                        </a:rPr>
                        <a:t>√</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X</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a:t>
                      </a:r>
                    </a:p>
                    <a:p>
                      <a:pPr>
                        <a:lnSpc>
                          <a:spcPct val="107000"/>
                        </a:lnSpc>
                        <a:spcAft>
                          <a:spcPts val="0"/>
                        </a:spcAft>
                      </a:pPr>
                      <a:r>
                        <a:rPr lang="en-SG" sz="1000">
                          <a:effectLst/>
                        </a:rPr>
                        <a:t> (Because the group has been set up </a:t>
                      </a:r>
                      <a:r>
                        <a:rPr lang="en-HK" sz="1000">
                          <a:effectLst/>
                        </a:rPr>
                        <a:t>in preceding accounting period (i.e. 2018) </a:t>
                      </a:r>
                      <a:r>
                        <a:rPr lang="en-SG" sz="1000">
                          <a:effectLst/>
                        </a:rPr>
                        <a:t>and all conditions satisfied)</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973150273"/>
                  </a:ext>
                </a:extLst>
              </a:tr>
              <a:tr h="482600">
                <a:tc>
                  <a:txBody>
                    <a:bodyPr/>
                    <a:lstStyle/>
                    <a:p>
                      <a:pPr>
                        <a:lnSpc>
                          <a:spcPct val="107000"/>
                        </a:lnSpc>
                        <a:spcAft>
                          <a:spcPts val="0"/>
                        </a:spcAft>
                      </a:pPr>
                      <a:r>
                        <a:rPr lang="en-SG" sz="1000" dirty="0">
                          <a:effectLst/>
                        </a:rPr>
                        <a:t>2020</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a:effectLst/>
                        </a:rPr>
                        <a:t>√</a:t>
                      </a:r>
                      <a:endParaRPr lang="en-SG" sz="10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dirty="0">
                          <a:effectLst/>
                        </a:rPr>
                        <a:t>√</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nSpc>
                          <a:spcPct val="107000"/>
                        </a:lnSpc>
                        <a:spcAft>
                          <a:spcPts val="0"/>
                        </a:spcAft>
                      </a:pPr>
                      <a:r>
                        <a:rPr lang="en-SG" sz="1000" dirty="0">
                          <a:effectLst/>
                        </a:rPr>
                        <a:t>X </a:t>
                      </a:r>
                    </a:p>
                    <a:p>
                      <a:pPr>
                        <a:lnSpc>
                          <a:spcPct val="107000"/>
                        </a:lnSpc>
                        <a:spcAft>
                          <a:spcPts val="0"/>
                        </a:spcAft>
                      </a:pPr>
                      <a:r>
                        <a:rPr lang="en-SG" sz="1000" dirty="0">
                          <a:effectLst/>
                        </a:rPr>
                        <a:t>(Because the conditions are NOT satisfied)</a:t>
                      </a:r>
                      <a:endParaRPr lang="en-SG" sz="10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8277639"/>
                  </a:ext>
                </a:extLst>
              </a:tr>
            </a:tbl>
          </a:graphicData>
        </a:graphic>
      </p:graphicFrame>
      <p:sp>
        <p:nvSpPr>
          <p:cNvPr id="16" name="TextBox 15">
            <a:extLst>
              <a:ext uri="{FF2B5EF4-FFF2-40B4-BE49-F238E27FC236}">
                <a16:creationId xmlns:a16="http://schemas.microsoft.com/office/drawing/2014/main" id="{0AB280F9-DEE6-401C-8461-FE74C9D64C9C}"/>
              </a:ext>
            </a:extLst>
          </p:cNvPr>
          <p:cNvSpPr txBox="1"/>
          <p:nvPr/>
        </p:nvSpPr>
        <p:spPr>
          <a:xfrm>
            <a:off x="1773999" y="6564829"/>
            <a:ext cx="4965896" cy="3139321"/>
          </a:xfrm>
          <a:prstGeom prst="rect">
            <a:avLst/>
          </a:prstGeom>
          <a:noFill/>
        </p:spPr>
        <p:txBody>
          <a:bodyPr wrap="square" rtlCol="0">
            <a:spAutoFit/>
          </a:bodyPr>
          <a:lstStyle/>
          <a:p>
            <a:pPr marL="174625" indent="-174625"/>
            <a:r>
              <a:rPr lang="en-SG" sz="1100" dirty="0"/>
              <a:t>4. If it is confirmed that the group is obliged to do </a:t>
            </a:r>
            <a:r>
              <a:rPr lang="en-SG" sz="1100" dirty="0" err="1"/>
              <a:t>CbC</a:t>
            </a:r>
            <a:r>
              <a:rPr lang="en-SG" sz="1100" dirty="0"/>
              <a:t> reporting, which group entity has the reporting obligation? </a:t>
            </a:r>
          </a:p>
          <a:p>
            <a:pPr marL="174625"/>
            <a:r>
              <a:rPr lang="en-SG" sz="1100" dirty="0"/>
              <a:t> </a:t>
            </a:r>
          </a:p>
          <a:p>
            <a:pPr marL="174625"/>
            <a:r>
              <a:rPr lang="en-SG" sz="1100" dirty="0"/>
              <a:t>The </a:t>
            </a:r>
            <a:r>
              <a:rPr lang="en-SG" sz="1100" b="1" dirty="0"/>
              <a:t>primary obligation </a:t>
            </a:r>
            <a:r>
              <a:rPr lang="en-SG" sz="1100" dirty="0"/>
              <a:t>of the </a:t>
            </a:r>
            <a:r>
              <a:rPr lang="en-SG" sz="1100" dirty="0" err="1"/>
              <a:t>CbC</a:t>
            </a:r>
            <a:r>
              <a:rPr lang="en-SG" sz="1100" dirty="0"/>
              <a:t> reporting is on the ultimate holding company in Hong Kong. However, unless the below conditions are satisfied – </a:t>
            </a:r>
          </a:p>
          <a:p>
            <a:pPr marL="174625"/>
            <a:r>
              <a:rPr lang="en-SG" sz="1100" dirty="0"/>
              <a:t> </a:t>
            </a:r>
          </a:p>
          <a:p>
            <a:pPr marL="174625"/>
            <a:r>
              <a:rPr lang="en-SG" sz="1100" dirty="0"/>
              <a:t>(</a:t>
            </a:r>
            <a:r>
              <a:rPr lang="en-SG" sz="1100" dirty="0" err="1"/>
              <a:t>i</a:t>
            </a:r>
            <a:r>
              <a:rPr lang="en-SG" sz="1100" dirty="0"/>
              <a:t>) The ultimate holding company has already done a </a:t>
            </a:r>
            <a:r>
              <a:rPr lang="en-SG" sz="1100" dirty="0" err="1"/>
              <a:t>CbC</a:t>
            </a:r>
            <a:r>
              <a:rPr lang="en-SG" sz="1100" dirty="0"/>
              <a:t> reporting for the same fiscal accounting period in other jurisdictions; </a:t>
            </a:r>
          </a:p>
          <a:p>
            <a:pPr marL="174625"/>
            <a:r>
              <a:rPr lang="en-SG" sz="1100" dirty="0"/>
              <a:t> </a:t>
            </a:r>
          </a:p>
          <a:p>
            <a:pPr marL="174625"/>
            <a:r>
              <a:rPr lang="en-SG" sz="1100" dirty="0"/>
              <a:t>And </a:t>
            </a:r>
          </a:p>
          <a:p>
            <a:pPr marL="174625"/>
            <a:r>
              <a:rPr lang="en-SG" sz="1100" dirty="0"/>
              <a:t> </a:t>
            </a:r>
          </a:p>
          <a:p>
            <a:pPr marL="174625"/>
            <a:r>
              <a:rPr lang="en-SG" sz="1100" dirty="0"/>
              <a:t>(ii) there is currently international agreements between such jurisdictions with Hong Kong providing for automatic exchange of tax information (Note), </a:t>
            </a:r>
          </a:p>
          <a:p>
            <a:r>
              <a:rPr lang="en-SG" sz="1100" dirty="0"/>
              <a:t> </a:t>
            </a:r>
          </a:p>
          <a:p>
            <a:endParaRPr lang="en-US" sz="1100" dirty="0"/>
          </a:p>
          <a:p>
            <a:endParaRPr lang="en-SG" sz="1100" dirty="0"/>
          </a:p>
          <a:p>
            <a:r>
              <a:rPr lang="en-SG" sz="1100" dirty="0"/>
              <a:t> </a:t>
            </a:r>
          </a:p>
          <a:p>
            <a:endParaRPr lang="en-SG" sz="1100" dirty="0"/>
          </a:p>
        </p:txBody>
      </p:sp>
      <p:sp>
        <p:nvSpPr>
          <p:cNvPr id="19" name="TextBox 18">
            <a:extLst>
              <a:ext uri="{FF2B5EF4-FFF2-40B4-BE49-F238E27FC236}">
                <a16:creationId xmlns:a16="http://schemas.microsoft.com/office/drawing/2014/main" id="{FDF98AEC-38B6-433D-B8FF-A3F7B18BEF15}"/>
              </a:ext>
            </a:extLst>
          </p:cNvPr>
          <p:cNvSpPr txBox="1"/>
          <p:nvPr/>
        </p:nvSpPr>
        <p:spPr>
          <a:xfrm>
            <a:off x="1815374" y="8839159"/>
            <a:ext cx="4965896" cy="1077218"/>
          </a:xfrm>
          <a:prstGeom prst="rect">
            <a:avLst/>
          </a:prstGeom>
          <a:noFill/>
        </p:spPr>
        <p:txBody>
          <a:bodyPr wrap="square" rtlCol="0">
            <a:spAutoFit/>
          </a:bodyPr>
          <a:lstStyle/>
          <a:p>
            <a:r>
              <a:rPr lang="en-US" sz="800" i="1" dirty="0"/>
              <a:t>This Circular does not constitute and is not to be construed as the provision of legal, investment or tax advice or as an invitation or solicitation to make any investment. Readers should not act in reliance on any statement contained in this publication without first obtaining appropriate professional advice. The information contained in this Circular should not be relied on as a substitute for advice. While all reasonable attempts have been made to ensure that the information contained in this Circular is accurate, we, </a:t>
            </a:r>
            <a:r>
              <a:rPr lang="en-SG" sz="800" dirty="0"/>
              <a:t>Portcullis Tax Services (HK) Limited </a:t>
            </a:r>
            <a:r>
              <a:rPr lang="en-US" sz="800" i="1" dirty="0"/>
              <a:t>and our affiliated companies of the Portcullis Group (a list of which can be viewed at </a:t>
            </a:r>
            <a:r>
              <a:rPr lang="en-US" sz="800" i="1" u="sng" dirty="0">
                <a:hlinkClick r:id="rId4"/>
              </a:rPr>
              <a:t>www.portcullis.co</a:t>
            </a:r>
            <a:r>
              <a:rPr lang="en-US" sz="800" i="1" dirty="0"/>
              <a:t>) accept no responsibility for any errors or omissions it may contain, whether caused by negligence or otherwise, or for any losses, however caused, sustained by any person that relied on it.</a:t>
            </a:r>
            <a:endParaRPr lang="en-SG" sz="800" dirty="0"/>
          </a:p>
        </p:txBody>
      </p:sp>
    </p:spTree>
    <p:extLst>
      <p:ext uri="{BB962C8B-B14F-4D97-AF65-F5344CB8AC3E}">
        <p14:creationId xmlns:p14="http://schemas.microsoft.com/office/powerpoint/2010/main" val="22905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294363"/>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56230" y="2330968"/>
            <a:ext cx="4965896" cy="7371249"/>
          </a:xfrm>
          <a:prstGeom prst="rect">
            <a:avLst/>
          </a:prstGeom>
          <a:noFill/>
        </p:spPr>
        <p:txBody>
          <a:bodyPr wrap="square" rtlCol="0">
            <a:spAutoFit/>
          </a:bodyPr>
          <a:lstStyle/>
          <a:p>
            <a:pPr marL="174625"/>
            <a:r>
              <a:rPr lang="en-SG" sz="1100" dirty="0"/>
              <a:t>the group has to nominate a Hong Kong entity to take the </a:t>
            </a:r>
            <a:r>
              <a:rPr lang="en-SG" sz="1100" b="1" dirty="0"/>
              <a:t>secondary obligation </a:t>
            </a:r>
            <a:r>
              <a:rPr lang="en-SG" sz="1100" dirty="0"/>
              <a:t>to do the </a:t>
            </a:r>
            <a:r>
              <a:rPr lang="en-SG" sz="1100" dirty="0" err="1"/>
              <a:t>CbC</a:t>
            </a:r>
            <a:r>
              <a:rPr lang="en-SG" sz="1100" dirty="0"/>
              <a:t> reporting in Hong Kong. Where a group has a few Hong Kong entities, it is only required to nominate one of its Hong Kong entities to fulfil this obligation. </a:t>
            </a:r>
          </a:p>
          <a:p>
            <a:pPr marL="174625"/>
            <a:endParaRPr lang="en-SG" sz="1100" dirty="0"/>
          </a:p>
          <a:p>
            <a:pPr marL="174625"/>
            <a:r>
              <a:rPr lang="en-SG" sz="1100" dirty="0"/>
              <a:t>Note: </a:t>
            </a:r>
          </a:p>
          <a:p>
            <a:pPr marL="174625"/>
            <a:r>
              <a:rPr lang="en-SG" sz="1100" dirty="0"/>
              <a:t>For the purpose of automatic exchange of tax information for </a:t>
            </a:r>
            <a:r>
              <a:rPr lang="en-SG" sz="1100" dirty="0" err="1"/>
              <a:t>CbC</a:t>
            </a:r>
            <a:r>
              <a:rPr lang="en-SG" sz="1100" dirty="0"/>
              <a:t> reporting, the relevant jurisdictions may either enter into – </a:t>
            </a:r>
          </a:p>
          <a:p>
            <a:pPr marL="174625"/>
            <a:endParaRPr lang="en-SG" sz="1100" dirty="0"/>
          </a:p>
          <a:p>
            <a:pPr marL="174625"/>
            <a:r>
              <a:rPr lang="en-SG" sz="1100" dirty="0"/>
              <a:t>(</a:t>
            </a:r>
            <a:r>
              <a:rPr lang="en-SG" sz="1100" dirty="0" err="1"/>
              <a:t>i</a:t>
            </a:r>
            <a:r>
              <a:rPr lang="en-SG" sz="1100" dirty="0"/>
              <a:t>) The Convention on Mutual Administrative Assistance in Tax Matters (for the list of participants, please refer to </a:t>
            </a:r>
            <a:r>
              <a:rPr lang="en-SG" sz="1100" u="sng" dirty="0">
                <a:hlinkClick r:id="rId3"/>
              </a:rPr>
              <a:t>http://www.oecd.org/tax/exchange-of-tax-information/Status_of_convention.pdf</a:t>
            </a:r>
            <a:r>
              <a:rPr lang="en-SG" sz="1100" dirty="0"/>
              <a:t>);</a:t>
            </a:r>
          </a:p>
          <a:p>
            <a:pPr marL="174625"/>
            <a:r>
              <a:rPr lang="en-SG" sz="1100" dirty="0"/>
              <a:t> </a:t>
            </a:r>
          </a:p>
          <a:p>
            <a:pPr marL="174625"/>
            <a:r>
              <a:rPr lang="en-SG" sz="1100" dirty="0"/>
              <a:t>OR </a:t>
            </a:r>
          </a:p>
          <a:p>
            <a:pPr marL="174625"/>
            <a:endParaRPr lang="en-SG" sz="1100" dirty="0"/>
          </a:p>
          <a:p>
            <a:pPr marL="174625"/>
            <a:r>
              <a:rPr lang="en-SG" sz="1100" dirty="0"/>
              <a:t>(ii) Bilateral arrangements for </a:t>
            </a:r>
            <a:r>
              <a:rPr lang="en-SG" sz="1100" dirty="0" err="1"/>
              <a:t>CbC</a:t>
            </a:r>
            <a:r>
              <a:rPr lang="en-SG" sz="1100" dirty="0"/>
              <a:t> reporting purpose on top of the double tax treaty agreements with Hong Kong (for the list of the jurisdictions signed, please refer to the part of “Automatic Exchange of Country by Country Reports” in the link: </a:t>
            </a:r>
            <a:r>
              <a:rPr lang="en-SG" sz="1100" u="sng" dirty="0">
                <a:hlinkClick r:id="rId4"/>
              </a:rPr>
              <a:t>https://www.ird.gov.hk/eng/tax/dta_cbc.htm</a:t>
            </a:r>
            <a:r>
              <a:rPr lang="en-SG" sz="1100" dirty="0"/>
              <a:t>)</a:t>
            </a:r>
          </a:p>
          <a:p>
            <a:r>
              <a:rPr lang="en-SG" sz="1100" dirty="0"/>
              <a:t> </a:t>
            </a:r>
          </a:p>
          <a:p>
            <a:r>
              <a:rPr lang="en-SG" sz="1100" dirty="0"/>
              <a:t>5. Deadline for </a:t>
            </a:r>
            <a:r>
              <a:rPr lang="en-SG" sz="1100" dirty="0" err="1"/>
              <a:t>CbC</a:t>
            </a:r>
            <a:r>
              <a:rPr lang="en-SG" sz="1100" dirty="0"/>
              <a:t> reporting notification </a:t>
            </a:r>
          </a:p>
          <a:p>
            <a:r>
              <a:rPr lang="en-SG" sz="1100" dirty="0"/>
              <a:t> </a:t>
            </a:r>
          </a:p>
          <a:p>
            <a:pPr marL="174625"/>
            <a:r>
              <a:rPr lang="en-SG" sz="1100" dirty="0"/>
              <a:t>Upon confirming the </a:t>
            </a:r>
            <a:r>
              <a:rPr lang="en-SG" sz="1100" dirty="0" err="1"/>
              <a:t>CbC</a:t>
            </a:r>
            <a:r>
              <a:rPr lang="en-SG" sz="1100" dirty="0"/>
              <a:t> reporting obligation, notification to the IRD is required. </a:t>
            </a:r>
          </a:p>
          <a:p>
            <a:pPr marL="174625"/>
            <a:r>
              <a:rPr lang="en-SG" sz="1100" dirty="0"/>
              <a:t> </a:t>
            </a:r>
          </a:p>
          <a:p>
            <a:pPr marL="174625"/>
            <a:r>
              <a:rPr lang="en-SG" sz="1100" dirty="0"/>
              <a:t>Please note that once it is confirmed that a group has the </a:t>
            </a:r>
            <a:r>
              <a:rPr lang="en-SG" sz="1100" dirty="0" err="1"/>
              <a:t>CbC</a:t>
            </a:r>
            <a:r>
              <a:rPr lang="en-SG" sz="1100" dirty="0"/>
              <a:t> reporting obligation, even if the group has already done a </a:t>
            </a:r>
            <a:r>
              <a:rPr lang="en-SG" sz="1100" dirty="0" err="1"/>
              <a:t>CbC</a:t>
            </a:r>
            <a:r>
              <a:rPr lang="en-SG" sz="1100" dirty="0"/>
              <a:t> reporting in other jurisdiction (which has entered into an agreement with Hong Kong to exchange tax information for the </a:t>
            </a:r>
            <a:r>
              <a:rPr lang="en-SG" sz="1100" dirty="0" err="1"/>
              <a:t>CbC</a:t>
            </a:r>
            <a:r>
              <a:rPr lang="en-SG" sz="1100" dirty="0"/>
              <a:t> reporting purpose), the Hong Kong entity of the group is still obliged to notify the IRD of its </a:t>
            </a:r>
            <a:r>
              <a:rPr lang="en-SG" sz="1100" dirty="0" err="1"/>
              <a:t>CbC</a:t>
            </a:r>
            <a:r>
              <a:rPr lang="en-SG" sz="1100" dirty="0"/>
              <a:t> reporting obligation. </a:t>
            </a:r>
          </a:p>
          <a:p>
            <a:pPr marL="174625"/>
            <a:r>
              <a:rPr lang="en-SG" sz="1100" dirty="0"/>
              <a:t> </a:t>
            </a:r>
          </a:p>
          <a:p>
            <a:pPr marL="174625"/>
            <a:r>
              <a:rPr lang="en-SG" sz="1100" dirty="0"/>
              <a:t>The deadline of the notification is within 3 months after the end of the accounting period of the Hong Kong entity. </a:t>
            </a:r>
          </a:p>
          <a:p>
            <a:pPr marL="174625"/>
            <a:r>
              <a:rPr lang="en-SG" sz="1100" dirty="0"/>
              <a:t> </a:t>
            </a:r>
          </a:p>
          <a:p>
            <a:pPr marL="174625"/>
            <a:r>
              <a:rPr lang="en-SG" sz="1100" dirty="0"/>
              <a:t>For example, if the end of the Hong Kong entity’s accounting period is 31 December 2018, the deadline of the notification is 31 March 2019. </a:t>
            </a:r>
          </a:p>
          <a:p>
            <a:pPr marL="174625"/>
            <a:r>
              <a:rPr lang="en-SG" sz="1100" dirty="0"/>
              <a:t> </a:t>
            </a:r>
          </a:p>
          <a:p>
            <a:pPr marL="174625"/>
            <a:r>
              <a:rPr lang="en-SG" sz="1100" dirty="0"/>
              <a:t>The IRD relies on the self assessments of the groups to determine whether they satisfy the conditions in (2)(</a:t>
            </a:r>
            <a:r>
              <a:rPr lang="en-SG" sz="1100" dirty="0" err="1"/>
              <a:t>i</a:t>
            </a:r>
            <a:r>
              <a:rPr lang="en-SG" sz="1100" dirty="0"/>
              <a:t>) and (ii). If the groups determine they do not satisfy the aforesaid conditions, they are not required to file any notification to the IRD. </a:t>
            </a:r>
          </a:p>
          <a:p>
            <a:endParaRPr lang="en-US" sz="1100" dirty="0"/>
          </a:p>
          <a:p>
            <a:endParaRPr lang="en-SG" sz="1100" dirty="0"/>
          </a:p>
          <a:p>
            <a:r>
              <a:rPr lang="en-SG" sz="1100" dirty="0"/>
              <a:t> </a:t>
            </a:r>
          </a:p>
          <a:p>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p:cNvSpPr txBox="1"/>
          <p:nvPr/>
        </p:nvSpPr>
        <p:spPr>
          <a:xfrm>
            <a:off x="1718750" y="1724139"/>
            <a:ext cx="5011052" cy="584775"/>
          </a:xfrm>
          <a:prstGeom prst="rect">
            <a:avLst/>
          </a:prstGeom>
          <a:noFill/>
        </p:spPr>
        <p:txBody>
          <a:bodyPr wrap="none" rtlCol="0">
            <a:spAutoFit/>
          </a:bodyPr>
          <a:lstStyle/>
          <a:p>
            <a:r>
              <a:rPr lang="en-US" sz="1600" b="1" dirty="0">
                <a:solidFill>
                  <a:srgbClr val="800000"/>
                </a:solidFill>
              </a:rPr>
              <a:t>COUNTRY-BY COUNTRY REPORTING, TRANSFER PRICING </a:t>
            </a:r>
          </a:p>
          <a:p>
            <a:r>
              <a:rPr lang="en-US" sz="1600" b="1" dirty="0">
                <a:solidFill>
                  <a:srgbClr val="800000"/>
                </a:solidFill>
              </a:rPr>
              <a:t>DOCUMENTATION IMPLEMENTED IN HONG KONG  </a:t>
            </a:r>
            <a:endParaRPr lang="en-SG" sz="1600" b="1" dirty="0">
              <a:solidFill>
                <a:srgbClr val="800000"/>
              </a:solidFill>
            </a:endParaRPr>
          </a:p>
        </p:txBody>
      </p:sp>
      <p:sp>
        <p:nvSpPr>
          <p:cNvPr id="16" name="TextBox 15">
            <a:extLst>
              <a:ext uri="{FF2B5EF4-FFF2-40B4-BE49-F238E27FC236}">
                <a16:creationId xmlns:a16="http://schemas.microsoft.com/office/drawing/2014/main" id="{D34E0263-7DAB-44C1-BFA8-83A1C3F1B6C1}"/>
              </a:ext>
            </a:extLst>
          </p:cNvPr>
          <p:cNvSpPr txBox="1"/>
          <p:nvPr/>
        </p:nvSpPr>
        <p:spPr>
          <a:xfrm>
            <a:off x="1815374" y="8839159"/>
            <a:ext cx="4965896" cy="1077218"/>
          </a:xfrm>
          <a:prstGeom prst="rect">
            <a:avLst/>
          </a:prstGeom>
          <a:noFill/>
        </p:spPr>
        <p:txBody>
          <a:bodyPr wrap="square" rtlCol="0">
            <a:spAutoFit/>
          </a:bodyPr>
          <a:lstStyle/>
          <a:p>
            <a:r>
              <a:rPr lang="en-US" sz="800" i="1" dirty="0"/>
              <a:t>This Circular does not constitute and is not to be construed as the provision of legal, investment or tax advice or as an invitation or solicitation to make any investment. Readers should not act in reliance on any statement contained in this publication without first obtaining appropriate professional advice. The information contained in this Circular should not be relied on as a substitute for advice. While all reasonable attempts have been made to ensure that the information contained in this Circular is accurate, we, </a:t>
            </a:r>
            <a:r>
              <a:rPr lang="en-SG" sz="800" dirty="0"/>
              <a:t>Portcullis Tax Services (HK) Limited </a:t>
            </a:r>
            <a:r>
              <a:rPr lang="en-US" sz="800" i="1" dirty="0"/>
              <a:t>and our affiliated companies of the Portcullis Group (a list of which can be viewed at </a:t>
            </a:r>
            <a:r>
              <a:rPr lang="en-US" sz="800" i="1" u="sng" dirty="0">
                <a:hlinkClick r:id="rId6"/>
              </a:rPr>
              <a:t>www.portcullis.co</a:t>
            </a:r>
            <a:r>
              <a:rPr lang="en-US" sz="800" i="1" dirty="0"/>
              <a:t>) accept no responsibility for any errors or omissions it may contain, whether caused by negligence or otherwise, or for any losses, however caused, sustained by any person that relied on it.</a:t>
            </a:r>
            <a:endParaRPr lang="en-SG" sz="800" dirty="0"/>
          </a:p>
        </p:txBody>
      </p:sp>
    </p:spTree>
    <p:extLst>
      <p:ext uri="{BB962C8B-B14F-4D97-AF65-F5344CB8AC3E}">
        <p14:creationId xmlns:p14="http://schemas.microsoft.com/office/powerpoint/2010/main" val="295719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294363"/>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56230" y="2330968"/>
            <a:ext cx="4965896" cy="6524863"/>
          </a:xfrm>
          <a:prstGeom prst="rect">
            <a:avLst/>
          </a:prstGeom>
          <a:noFill/>
        </p:spPr>
        <p:txBody>
          <a:bodyPr wrap="square" rtlCol="0">
            <a:spAutoFit/>
          </a:bodyPr>
          <a:lstStyle/>
          <a:p>
            <a:r>
              <a:rPr lang="en-SG" sz="1100" dirty="0"/>
              <a:t>6. Deadline of the </a:t>
            </a:r>
            <a:r>
              <a:rPr lang="en-SG" sz="1100" dirty="0" err="1"/>
              <a:t>CbC</a:t>
            </a:r>
            <a:r>
              <a:rPr lang="en-SG" sz="1100" dirty="0"/>
              <a:t> reporting </a:t>
            </a:r>
          </a:p>
          <a:p>
            <a:r>
              <a:rPr lang="en-SG" sz="1100" dirty="0"/>
              <a:t> </a:t>
            </a:r>
          </a:p>
          <a:p>
            <a:pPr marL="174625"/>
            <a:r>
              <a:rPr lang="en-SG" sz="1100" dirty="0"/>
              <a:t>For the purpose of the </a:t>
            </a:r>
            <a:r>
              <a:rPr lang="en-SG" sz="1100" dirty="0" err="1"/>
              <a:t>CbC</a:t>
            </a:r>
            <a:r>
              <a:rPr lang="en-SG" sz="1100" dirty="0"/>
              <a:t> reporting, the IRD has designed a </a:t>
            </a:r>
            <a:r>
              <a:rPr lang="en-SG" sz="1100" dirty="0" err="1"/>
              <a:t>CbC</a:t>
            </a:r>
            <a:r>
              <a:rPr lang="en-SG" sz="1100" dirty="0"/>
              <a:t> Return. </a:t>
            </a:r>
          </a:p>
          <a:p>
            <a:pPr marL="174625"/>
            <a:r>
              <a:rPr lang="en-SG" sz="1100" dirty="0"/>
              <a:t> </a:t>
            </a:r>
          </a:p>
          <a:p>
            <a:pPr marL="174625"/>
            <a:r>
              <a:rPr lang="en-SG" sz="1100" dirty="0"/>
              <a:t>The deadline of filing the </a:t>
            </a:r>
            <a:r>
              <a:rPr lang="en-SG" sz="1100" dirty="0" err="1"/>
              <a:t>CbC</a:t>
            </a:r>
            <a:r>
              <a:rPr lang="en-SG" sz="1100" dirty="0"/>
              <a:t> Return is within 12 months after the end of the accounting period. </a:t>
            </a:r>
          </a:p>
          <a:p>
            <a:pPr marL="174625"/>
            <a:r>
              <a:rPr lang="en-SG" sz="1100" dirty="0"/>
              <a:t> </a:t>
            </a:r>
          </a:p>
          <a:p>
            <a:pPr marL="174625"/>
            <a:r>
              <a:rPr lang="en-SG" sz="1100" dirty="0"/>
              <a:t>For example, if the end of the accounting period of the Hong Kong entity is 31 December 2018, the deadline of filing the </a:t>
            </a:r>
            <a:r>
              <a:rPr lang="en-SG" sz="1100" dirty="0" err="1"/>
              <a:t>CbC</a:t>
            </a:r>
            <a:r>
              <a:rPr lang="en-SG" sz="1100" dirty="0"/>
              <a:t> Return is 31 December 2019. </a:t>
            </a:r>
          </a:p>
          <a:p>
            <a:pPr marL="174625"/>
            <a:endParaRPr lang="en-US" sz="1100" dirty="0"/>
          </a:p>
          <a:p>
            <a:r>
              <a:rPr lang="en-SG" sz="1100" dirty="0"/>
              <a:t>7. Any penalty against failure of complying with the above obligations? </a:t>
            </a:r>
          </a:p>
          <a:p>
            <a:r>
              <a:rPr lang="en-SG" sz="1100" dirty="0"/>
              <a:t> </a:t>
            </a:r>
          </a:p>
          <a:p>
            <a:pPr marL="174625"/>
            <a:r>
              <a:rPr lang="en-SG" sz="1100" dirty="0"/>
              <a:t>Failure of complying with any of the above obligations (i.e. notification and </a:t>
            </a:r>
            <a:r>
              <a:rPr lang="en-SG" sz="1100" dirty="0" err="1"/>
              <a:t>CbC</a:t>
            </a:r>
            <a:r>
              <a:rPr lang="en-SG" sz="1100" dirty="0"/>
              <a:t> reporting) is subject to a fine of HK$50,000 plus a daily fine of HK$500 during which the offence continues. </a:t>
            </a:r>
          </a:p>
          <a:p>
            <a:pPr marL="174625"/>
            <a:r>
              <a:rPr lang="en-SG" sz="1100" dirty="0"/>
              <a:t> </a:t>
            </a:r>
          </a:p>
          <a:p>
            <a:pPr marL="174625"/>
            <a:r>
              <a:rPr lang="en-SG" sz="1100" dirty="0"/>
              <a:t>In addition, the court will order the reporting entity to fulfil the obligation(s) that the reporting entity has failed to do. If the reporting entity fails to comply with the court order, it will be subject to prosecution. </a:t>
            </a:r>
          </a:p>
          <a:p>
            <a:r>
              <a:rPr lang="en-SG" sz="1100" dirty="0"/>
              <a:t> </a:t>
            </a:r>
          </a:p>
          <a:p>
            <a:r>
              <a:rPr lang="en-SG" sz="1100" dirty="0"/>
              <a:t>Information from official website: </a:t>
            </a:r>
          </a:p>
          <a:p>
            <a:r>
              <a:rPr lang="en-SG" sz="1100" u="sng" dirty="0">
                <a:hlinkClick r:id="rId3"/>
              </a:rPr>
              <a:t>https://www.ird.gov.hk/eng/tax/dta_cbc.htm</a:t>
            </a:r>
            <a:endParaRPr lang="en-SG" sz="1100" u="sng" dirty="0"/>
          </a:p>
          <a:p>
            <a:endParaRPr lang="en-SG" sz="1100" u="sng" dirty="0"/>
          </a:p>
          <a:p>
            <a:pPr lvl="0"/>
            <a:r>
              <a:rPr lang="en-SG" sz="1100" b="1" dirty="0"/>
              <a:t>B. Transfer pricing (TP) documentation </a:t>
            </a:r>
            <a:endParaRPr lang="en-SG" sz="1100" dirty="0"/>
          </a:p>
          <a:p>
            <a:r>
              <a:rPr lang="en-SG" sz="1100" dirty="0"/>
              <a:t> </a:t>
            </a:r>
          </a:p>
          <a:p>
            <a:r>
              <a:rPr lang="en-SG" sz="1100" dirty="0"/>
              <a:t>The IRD has also codified the transfer pricing principles into the Inland Revenue Ordinance (“IRO”) in July 2018 as required by Action 13 of the BEPS Package promulgated by the OECD. </a:t>
            </a:r>
          </a:p>
          <a:p>
            <a:r>
              <a:rPr lang="en-SG" sz="1100" dirty="0"/>
              <a:t> </a:t>
            </a:r>
          </a:p>
          <a:p>
            <a:r>
              <a:rPr lang="en-SG" sz="1100" dirty="0"/>
              <a:t>The amended IRO requires multinational groups to apply transfer pricing principles to the transactions of sale/transfer/use of assets and provision of services with related parties (including head office with its overseas branches). Where the IRD thinks a transaction is conducted with tax advantage and is not on an arm’s length basis, it is empowered to adjust the profits/losses of an enterprise arising from related party transactions as if the transaction is made with unrelated parties. </a:t>
            </a:r>
          </a:p>
          <a:p>
            <a:endParaRPr lang="en-SG" sz="1100" dirty="0"/>
          </a:p>
          <a:p>
            <a:r>
              <a:rPr lang="en-SG" sz="1100" dirty="0"/>
              <a:t> </a:t>
            </a:r>
          </a:p>
          <a:p>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p:cNvSpPr txBox="1"/>
          <p:nvPr/>
        </p:nvSpPr>
        <p:spPr>
          <a:xfrm>
            <a:off x="1718750" y="1724139"/>
            <a:ext cx="5011052" cy="584775"/>
          </a:xfrm>
          <a:prstGeom prst="rect">
            <a:avLst/>
          </a:prstGeom>
          <a:noFill/>
        </p:spPr>
        <p:txBody>
          <a:bodyPr wrap="none" rtlCol="0">
            <a:spAutoFit/>
          </a:bodyPr>
          <a:lstStyle/>
          <a:p>
            <a:r>
              <a:rPr lang="en-US" sz="1600" b="1" dirty="0">
                <a:solidFill>
                  <a:srgbClr val="800000"/>
                </a:solidFill>
              </a:rPr>
              <a:t>COUNTRY-BY COUNTRY REPORTING, TRANSFER PRICING </a:t>
            </a:r>
          </a:p>
          <a:p>
            <a:r>
              <a:rPr lang="en-US" sz="1600" b="1" dirty="0">
                <a:solidFill>
                  <a:srgbClr val="800000"/>
                </a:solidFill>
              </a:rPr>
              <a:t>DOCUMENTATION IMPLEMENTED IN HONG KONG  </a:t>
            </a:r>
            <a:endParaRPr lang="en-SG" sz="1600" b="1" dirty="0">
              <a:solidFill>
                <a:srgbClr val="800000"/>
              </a:solidFill>
            </a:endParaRPr>
          </a:p>
        </p:txBody>
      </p:sp>
      <p:sp>
        <p:nvSpPr>
          <p:cNvPr id="14" name="TextBox 13">
            <a:extLst>
              <a:ext uri="{FF2B5EF4-FFF2-40B4-BE49-F238E27FC236}">
                <a16:creationId xmlns:a16="http://schemas.microsoft.com/office/drawing/2014/main" id="{96A78EBC-DD24-4030-AC90-EBCE2F4EF8C8}"/>
              </a:ext>
            </a:extLst>
          </p:cNvPr>
          <p:cNvSpPr txBox="1"/>
          <p:nvPr/>
        </p:nvSpPr>
        <p:spPr>
          <a:xfrm>
            <a:off x="1815374" y="8839159"/>
            <a:ext cx="4965896" cy="1077218"/>
          </a:xfrm>
          <a:prstGeom prst="rect">
            <a:avLst/>
          </a:prstGeom>
          <a:noFill/>
        </p:spPr>
        <p:txBody>
          <a:bodyPr wrap="square" rtlCol="0">
            <a:spAutoFit/>
          </a:bodyPr>
          <a:lstStyle/>
          <a:p>
            <a:r>
              <a:rPr lang="en-US" sz="800" i="1" dirty="0"/>
              <a:t>This Circular does not constitute and is not to be construed as the provision of legal, investment or tax advice or as an invitation or solicitation to make any investment. Readers should not act in reliance on any statement contained in this publication without first obtaining appropriate professional advice. The information contained in this Circular should not be relied on as a substitute for advice. While all reasonable attempts have been made to ensure that the information contained in this Circular is accurate, we, </a:t>
            </a:r>
            <a:r>
              <a:rPr lang="en-SG" sz="800" dirty="0"/>
              <a:t>Portcullis Tax Services (HK) Limited </a:t>
            </a:r>
            <a:r>
              <a:rPr lang="en-US" sz="800" i="1" dirty="0"/>
              <a:t>and our affiliated companies of the Portcullis Group (a list of which can be viewed at </a:t>
            </a:r>
            <a:r>
              <a:rPr lang="en-US" sz="800" i="1" u="sng" dirty="0">
                <a:hlinkClick r:id="rId5"/>
              </a:rPr>
              <a:t>www.portcullis.co</a:t>
            </a:r>
            <a:r>
              <a:rPr lang="en-US" sz="800" i="1" dirty="0"/>
              <a:t>) accept no responsibility for any errors or omissions it may contain, whether caused by negligence or otherwise, or for any losses, however caused, sustained by any person that relied on it.</a:t>
            </a:r>
            <a:endParaRPr lang="en-SG" sz="800" dirty="0"/>
          </a:p>
        </p:txBody>
      </p:sp>
    </p:spTree>
    <p:extLst>
      <p:ext uri="{BB962C8B-B14F-4D97-AF65-F5344CB8AC3E}">
        <p14:creationId xmlns:p14="http://schemas.microsoft.com/office/powerpoint/2010/main" val="1233914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9826" y="2313732"/>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11074" y="1753021"/>
            <a:ext cx="5011052" cy="584775"/>
          </a:xfrm>
          <a:prstGeom prst="rect">
            <a:avLst/>
          </a:prstGeom>
          <a:noFill/>
        </p:spPr>
        <p:txBody>
          <a:bodyPr wrap="none" rtlCol="0">
            <a:spAutoFit/>
          </a:bodyPr>
          <a:lstStyle/>
          <a:p>
            <a:r>
              <a:rPr lang="en-US" sz="1600" b="1" dirty="0">
                <a:solidFill>
                  <a:srgbClr val="800000"/>
                </a:solidFill>
              </a:rPr>
              <a:t>COUNTRY-BY COUNTRY REPORTING, TRANSFER PRICING </a:t>
            </a:r>
          </a:p>
          <a:p>
            <a:r>
              <a:rPr lang="en-US" sz="1600" b="1" dirty="0">
                <a:solidFill>
                  <a:srgbClr val="800000"/>
                </a:solidFill>
              </a:rPr>
              <a:t>DOCUMENTATION IMPLEMENTED IN HONG KONG  </a:t>
            </a:r>
            <a:endParaRPr lang="en-SG" sz="1600" b="1" dirty="0">
              <a:solidFill>
                <a:srgbClr val="800000"/>
              </a:solidFill>
            </a:endParaRPr>
          </a:p>
        </p:txBody>
      </p:sp>
      <p:sp>
        <p:nvSpPr>
          <p:cNvPr id="2" name="TextBox 1"/>
          <p:cNvSpPr txBox="1"/>
          <p:nvPr/>
        </p:nvSpPr>
        <p:spPr>
          <a:xfrm>
            <a:off x="1756230" y="2256616"/>
            <a:ext cx="4965896" cy="7709803"/>
          </a:xfrm>
          <a:prstGeom prst="rect">
            <a:avLst/>
          </a:prstGeom>
          <a:noFill/>
        </p:spPr>
        <p:txBody>
          <a:bodyPr wrap="square" rtlCol="0">
            <a:spAutoFit/>
          </a:bodyPr>
          <a:lstStyle/>
          <a:p>
            <a:r>
              <a:rPr lang="en-SG" sz="1100" dirty="0"/>
              <a:t>The amended IRO requires Hong Kong entities to prepare (</a:t>
            </a:r>
            <a:r>
              <a:rPr lang="en-SG" sz="1100" dirty="0" err="1"/>
              <a:t>i</a:t>
            </a:r>
            <a:r>
              <a:rPr lang="en-SG" sz="1100" dirty="0"/>
              <a:t>) master files and (ii) local files as part of the transfer pricing documentation, subject to certain exemptions. </a:t>
            </a:r>
          </a:p>
          <a:p>
            <a:r>
              <a:rPr lang="en-SG" sz="1100" dirty="0"/>
              <a:t> </a:t>
            </a:r>
          </a:p>
          <a:p>
            <a:r>
              <a:rPr lang="en-SG" sz="1100" dirty="0"/>
              <a:t>We provide a summary about the transfer pricing documentation as follows:- </a:t>
            </a:r>
          </a:p>
          <a:p>
            <a:r>
              <a:rPr lang="en-SG" sz="1100" dirty="0"/>
              <a:t> </a:t>
            </a:r>
          </a:p>
          <a:p>
            <a:pPr marL="228600" indent="-228600">
              <a:buAutoNum type="arabicPeriod"/>
            </a:pPr>
            <a:r>
              <a:rPr lang="en-SG" sz="1100" dirty="0"/>
              <a:t>When is the effective date of the TP documentation? </a:t>
            </a:r>
          </a:p>
          <a:p>
            <a:endParaRPr lang="en-SG" sz="1100" dirty="0"/>
          </a:p>
          <a:p>
            <a:pPr marL="263525"/>
            <a:r>
              <a:rPr lang="en-SG" sz="1100" dirty="0"/>
              <a:t>The TP documentation is effective from the accounting period beginning on or after 1 April 2018. </a:t>
            </a:r>
          </a:p>
          <a:p>
            <a:pPr marL="263525"/>
            <a:r>
              <a:rPr lang="en-SG" sz="1100" dirty="0"/>
              <a:t> </a:t>
            </a:r>
          </a:p>
          <a:p>
            <a:r>
              <a:rPr lang="en-SG" sz="1100" dirty="0"/>
              <a:t>2. Who is required to prepare the TP documentation? </a:t>
            </a:r>
          </a:p>
          <a:p>
            <a:endParaRPr lang="en-SG" sz="1100" dirty="0"/>
          </a:p>
          <a:p>
            <a:pPr marL="174625"/>
            <a:r>
              <a:rPr lang="en-SG" sz="1100" dirty="0"/>
              <a:t>Any Hong Kong entities entered into transactions with foreign associated parties without the exemptions are required to prepare the TP documentation.</a:t>
            </a:r>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r>
              <a:rPr lang="en-SG" sz="1100" dirty="0"/>
              <a:t> </a:t>
            </a:r>
          </a:p>
          <a:p>
            <a:endParaRPr lang="en-SG" sz="1100" dirty="0"/>
          </a:p>
          <a:p>
            <a:r>
              <a:rPr lang="en-SG" sz="1100" dirty="0"/>
              <a:t>3. Deadline of preparing TP documentation? </a:t>
            </a:r>
          </a:p>
          <a:p>
            <a:endParaRPr lang="en-SG" sz="1100" dirty="0"/>
          </a:p>
          <a:p>
            <a:pPr indent="174625"/>
            <a:r>
              <a:rPr lang="en-SG" sz="1100" dirty="0"/>
              <a:t>The deadline is within 9 months from the end of the relevant accounting period. </a:t>
            </a:r>
          </a:p>
          <a:p>
            <a:endParaRPr lang="en-SG" sz="1100" dirty="0"/>
          </a:p>
          <a:p>
            <a:r>
              <a:rPr lang="en-SG" sz="1100" dirty="0"/>
              <a:t>4. How long should the TP documentation be kept? </a:t>
            </a:r>
          </a:p>
          <a:p>
            <a:r>
              <a:rPr lang="en-SG" sz="1100" dirty="0"/>
              <a:t> </a:t>
            </a:r>
          </a:p>
          <a:p>
            <a:pPr marL="174625"/>
            <a:r>
              <a:rPr lang="en-SG" sz="1100" dirty="0"/>
              <a:t>The TP documentation should be kept for at least 7 years. </a:t>
            </a:r>
          </a:p>
          <a:p>
            <a:endParaRPr lang="en-SG" sz="1100" dirty="0"/>
          </a:p>
          <a:p>
            <a:endParaRPr lang="en-SG" sz="1100" dirty="0"/>
          </a:p>
          <a:p>
            <a:endParaRPr lang="en-US" sz="1100" dirty="0"/>
          </a:p>
          <a:p>
            <a:endParaRPr lang="en-US" sz="1100" dirty="0"/>
          </a:p>
          <a:p>
            <a:endParaRPr lang="en-US" sz="1100" dirty="0"/>
          </a:p>
          <a:p>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SG" dirty="0"/>
          </a:p>
          <a:p>
            <a:endParaRPr lang="en-SG" sz="11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208670" y="8401678"/>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16761"/>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9961B036-9AE9-4F93-8C21-14B7D03940CB}"/>
              </a:ext>
            </a:extLst>
          </p:cNvPr>
          <p:cNvSpPr txBox="1"/>
          <p:nvPr/>
        </p:nvSpPr>
        <p:spPr>
          <a:xfrm>
            <a:off x="1815374" y="8839159"/>
            <a:ext cx="4965896" cy="1077218"/>
          </a:xfrm>
          <a:prstGeom prst="rect">
            <a:avLst/>
          </a:prstGeom>
          <a:noFill/>
        </p:spPr>
        <p:txBody>
          <a:bodyPr wrap="square" rtlCol="0">
            <a:spAutoFit/>
          </a:bodyPr>
          <a:lstStyle/>
          <a:p>
            <a:r>
              <a:rPr lang="en-US" sz="800" i="1" dirty="0"/>
              <a:t>This Circular does not constitute and is not to be construed as the provision of legal, investment or tax advice or as an invitation or solicitation to make any investment. Readers should not act in reliance on any statement contained in this publication without first obtaining appropriate professional advice. The information contained in this Circular should not be relied on as a substitute for advice. While all reasonable attempts have been made to ensure that the information contained in this Circular is accurate, we, </a:t>
            </a:r>
            <a:r>
              <a:rPr lang="en-SG" sz="800" dirty="0"/>
              <a:t>Portcullis Tax Services (HK) Limited </a:t>
            </a:r>
            <a:r>
              <a:rPr lang="en-US" sz="800" i="1" dirty="0"/>
              <a:t>and our affiliated companies of the Portcullis Group (a list of which can be viewed at </a:t>
            </a:r>
            <a:r>
              <a:rPr lang="en-US" sz="800" i="1" u="sng" dirty="0">
                <a:hlinkClick r:id="rId4"/>
              </a:rPr>
              <a:t>www.portcullis.co</a:t>
            </a:r>
            <a:r>
              <a:rPr lang="en-US" sz="800" i="1" dirty="0"/>
              <a:t>) accept no responsibility for any errors or omissions it may contain, whether caused by negligence or otherwise, or for any losses, however caused, sustained by any person that relied on it.</a:t>
            </a:r>
            <a:endParaRPr lang="en-SG" sz="800" dirty="0"/>
          </a:p>
        </p:txBody>
      </p:sp>
      <p:graphicFrame>
        <p:nvGraphicFramePr>
          <p:cNvPr id="14" name="Table 13">
            <a:extLst>
              <a:ext uri="{FF2B5EF4-FFF2-40B4-BE49-F238E27FC236}">
                <a16:creationId xmlns:a16="http://schemas.microsoft.com/office/drawing/2014/main" id="{5F2F0354-B3A2-4958-B95D-903C28814222}"/>
              </a:ext>
            </a:extLst>
          </p:cNvPr>
          <p:cNvGraphicFramePr>
            <a:graphicFrameLocks noGrp="1"/>
          </p:cNvGraphicFramePr>
          <p:nvPr>
            <p:extLst>
              <p:ext uri="{D42A27DB-BD31-4B8C-83A1-F6EECF244321}">
                <p14:modId xmlns:p14="http://schemas.microsoft.com/office/powerpoint/2010/main" val="1681668852"/>
              </p:ext>
            </p:extLst>
          </p:nvPr>
        </p:nvGraphicFramePr>
        <p:xfrm>
          <a:off x="1788778" y="4969924"/>
          <a:ext cx="5011053" cy="2678491"/>
        </p:xfrm>
        <a:graphic>
          <a:graphicData uri="http://schemas.openxmlformats.org/drawingml/2006/table">
            <a:tbl>
              <a:tblPr firstRow="1" firstCol="1" bandRow="1">
                <a:tableStyleId>{5C22544A-7EE6-4342-B048-85BDC9FD1C3A}</a:tableStyleId>
              </a:tblPr>
              <a:tblGrid>
                <a:gridCol w="622416">
                  <a:extLst>
                    <a:ext uri="{9D8B030D-6E8A-4147-A177-3AD203B41FA5}">
                      <a16:colId xmlns:a16="http://schemas.microsoft.com/office/drawing/2014/main" val="31836589"/>
                    </a:ext>
                  </a:extLst>
                </a:gridCol>
                <a:gridCol w="553453">
                  <a:extLst>
                    <a:ext uri="{9D8B030D-6E8A-4147-A177-3AD203B41FA5}">
                      <a16:colId xmlns:a16="http://schemas.microsoft.com/office/drawing/2014/main" val="2679486976"/>
                    </a:ext>
                  </a:extLst>
                </a:gridCol>
                <a:gridCol w="529389">
                  <a:extLst>
                    <a:ext uri="{9D8B030D-6E8A-4147-A177-3AD203B41FA5}">
                      <a16:colId xmlns:a16="http://schemas.microsoft.com/office/drawing/2014/main" val="1846799365"/>
                    </a:ext>
                  </a:extLst>
                </a:gridCol>
                <a:gridCol w="613611">
                  <a:extLst>
                    <a:ext uri="{9D8B030D-6E8A-4147-A177-3AD203B41FA5}">
                      <a16:colId xmlns:a16="http://schemas.microsoft.com/office/drawing/2014/main" val="3310246086"/>
                    </a:ext>
                  </a:extLst>
                </a:gridCol>
                <a:gridCol w="685800">
                  <a:extLst>
                    <a:ext uri="{9D8B030D-6E8A-4147-A177-3AD203B41FA5}">
                      <a16:colId xmlns:a16="http://schemas.microsoft.com/office/drawing/2014/main" val="1651026597"/>
                    </a:ext>
                  </a:extLst>
                </a:gridCol>
                <a:gridCol w="663315">
                  <a:extLst>
                    <a:ext uri="{9D8B030D-6E8A-4147-A177-3AD203B41FA5}">
                      <a16:colId xmlns:a16="http://schemas.microsoft.com/office/drawing/2014/main" val="2250601294"/>
                    </a:ext>
                  </a:extLst>
                </a:gridCol>
                <a:gridCol w="655614">
                  <a:extLst>
                    <a:ext uri="{9D8B030D-6E8A-4147-A177-3AD203B41FA5}">
                      <a16:colId xmlns:a16="http://schemas.microsoft.com/office/drawing/2014/main" val="1123664688"/>
                    </a:ext>
                  </a:extLst>
                </a:gridCol>
                <a:gridCol w="687455">
                  <a:extLst>
                    <a:ext uri="{9D8B030D-6E8A-4147-A177-3AD203B41FA5}">
                      <a16:colId xmlns:a16="http://schemas.microsoft.com/office/drawing/2014/main" val="1536992172"/>
                    </a:ext>
                  </a:extLst>
                </a:gridCol>
              </a:tblGrid>
              <a:tr h="338748">
                <a:tc>
                  <a:txBody>
                    <a:bodyPr/>
                    <a:lstStyle/>
                    <a:p>
                      <a:pPr algn="l">
                        <a:lnSpc>
                          <a:spcPct val="107000"/>
                        </a:lnSpc>
                        <a:spcAft>
                          <a:spcPts val="0"/>
                        </a:spcAft>
                      </a:pPr>
                      <a:r>
                        <a:rPr lang="en-SG" sz="900">
                          <a:effectLst/>
                        </a:rPr>
                        <a:t>Exempted files</a:t>
                      </a:r>
                    </a:p>
                    <a:p>
                      <a:pPr algn="l">
                        <a:lnSpc>
                          <a:spcPct val="107000"/>
                        </a:lnSpc>
                        <a:spcAft>
                          <a:spcPts val="0"/>
                        </a:spcAft>
                      </a:pPr>
                      <a:r>
                        <a:rPr lang="en-SG" sz="900">
                          <a:effectLst/>
                        </a:rPr>
                        <a:t> </a:t>
                      </a:r>
                    </a:p>
                    <a:p>
                      <a:pPr algn="l">
                        <a:lnSpc>
                          <a:spcPct val="107000"/>
                        </a:lnSpc>
                        <a:spcAft>
                          <a:spcPts val="0"/>
                        </a:spcAft>
                      </a:pPr>
                      <a:r>
                        <a:rPr lang="en-SG" sz="900">
                          <a:effectLst/>
                        </a:rPr>
                        <a:t> </a:t>
                      </a:r>
                      <a:endParaRPr lang="en-SG" sz="90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gridSpan="3">
                  <a:txBody>
                    <a:bodyPr/>
                    <a:lstStyle/>
                    <a:p>
                      <a:pPr algn="l">
                        <a:lnSpc>
                          <a:spcPct val="107000"/>
                        </a:lnSpc>
                        <a:spcAft>
                          <a:spcPts val="0"/>
                        </a:spcAft>
                      </a:pPr>
                      <a:r>
                        <a:rPr lang="en-SG" sz="900" dirty="0">
                          <a:effectLst/>
                        </a:rPr>
                        <a:t>Both master and local files</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hMerge="1">
                  <a:txBody>
                    <a:bodyPr/>
                    <a:lstStyle/>
                    <a:p>
                      <a:endParaRPr lang="en-SG"/>
                    </a:p>
                  </a:txBody>
                  <a:tcPr/>
                </a:tc>
                <a:tc hMerge="1">
                  <a:txBody>
                    <a:bodyPr/>
                    <a:lstStyle/>
                    <a:p>
                      <a:endParaRPr lang="en-SG"/>
                    </a:p>
                  </a:txBody>
                  <a:tcPr/>
                </a:tc>
                <a:tc gridSpan="4">
                  <a:txBody>
                    <a:bodyPr/>
                    <a:lstStyle/>
                    <a:p>
                      <a:pPr algn="l">
                        <a:lnSpc>
                          <a:spcPct val="107000"/>
                        </a:lnSpc>
                        <a:spcAft>
                          <a:spcPts val="0"/>
                        </a:spcAft>
                      </a:pPr>
                      <a:r>
                        <a:rPr lang="en-SG" sz="900" dirty="0">
                          <a:effectLst/>
                        </a:rPr>
                        <a:t>Different categories of local file</a:t>
                      </a:r>
                    </a:p>
                    <a:p>
                      <a:pPr algn="l">
                        <a:lnSpc>
                          <a:spcPct val="107000"/>
                        </a:lnSpc>
                        <a:spcAft>
                          <a:spcPts val="0"/>
                        </a:spcAft>
                      </a:pPr>
                      <a:r>
                        <a:rPr lang="en-SG" sz="900" dirty="0">
                          <a:effectLst/>
                        </a:rPr>
                        <a:t> (if exempted for all categories of local file, no master file is required)</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hMerge="1">
                  <a:txBody>
                    <a:bodyPr/>
                    <a:lstStyle/>
                    <a:p>
                      <a:endParaRPr lang="en-SG"/>
                    </a:p>
                  </a:txBody>
                  <a:tcP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1733891162"/>
                  </a:ext>
                </a:extLst>
              </a:tr>
              <a:tr h="208085">
                <a:tc rowSpan="3">
                  <a:txBody>
                    <a:bodyPr/>
                    <a:lstStyle/>
                    <a:p>
                      <a:pPr algn="l">
                        <a:lnSpc>
                          <a:spcPct val="107000"/>
                        </a:lnSpc>
                        <a:spcAft>
                          <a:spcPts val="0"/>
                        </a:spcAft>
                      </a:pPr>
                      <a:r>
                        <a:rPr lang="en-SG" sz="900" dirty="0">
                          <a:effectLst/>
                        </a:rPr>
                        <a:t>Exemption criteria</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gridSpan="3">
                  <a:txBody>
                    <a:bodyPr/>
                    <a:lstStyle/>
                    <a:p>
                      <a:pPr algn="l">
                        <a:lnSpc>
                          <a:spcPct val="107000"/>
                        </a:lnSpc>
                        <a:spcAft>
                          <a:spcPts val="0"/>
                        </a:spcAft>
                      </a:pPr>
                      <a:r>
                        <a:rPr lang="en-SG" sz="900" dirty="0">
                          <a:effectLst/>
                        </a:rPr>
                        <a:t>Business size</a:t>
                      </a:r>
                    </a:p>
                    <a:p>
                      <a:pPr algn="l">
                        <a:lnSpc>
                          <a:spcPct val="107000"/>
                        </a:lnSpc>
                        <a:spcAft>
                          <a:spcPts val="0"/>
                        </a:spcAft>
                      </a:pPr>
                      <a:r>
                        <a:rPr lang="en-SG" sz="900">
                          <a:effectLst/>
                        </a:rPr>
                        <a:t> (</a:t>
                      </a:r>
                      <a:r>
                        <a:rPr lang="en-SG" sz="900" dirty="0">
                          <a:effectLst/>
                        </a:rPr>
                        <a:t>must fulfil at least 2 out of 3)</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hMerge="1">
                  <a:txBody>
                    <a:bodyPr/>
                    <a:lstStyle/>
                    <a:p>
                      <a:endParaRPr lang="en-SG"/>
                    </a:p>
                  </a:txBody>
                  <a:tcPr/>
                </a:tc>
                <a:tc hMerge="1">
                  <a:txBody>
                    <a:bodyPr/>
                    <a:lstStyle/>
                    <a:p>
                      <a:endParaRPr lang="en-SG"/>
                    </a:p>
                  </a:txBody>
                  <a:tcPr/>
                </a:tc>
                <a:tc gridSpan="4">
                  <a:txBody>
                    <a:bodyPr/>
                    <a:lstStyle/>
                    <a:p>
                      <a:pPr algn="l">
                        <a:lnSpc>
                          <a:spcPct val="107000"/>
                        </a:lnSpc>
                        <a:spcAft>
                          <a:spcPts val="0"/>
                        </a:spcAft>
                      </a:pPr>
                      <a:r>
                        <a:rPr lang="en-SG" sz="900">
                          <a:effectLst/>
                        </a:rPr>
                        <a:t>Transactions with foreign associated parties</a:t>
                      </a:r>
                      <a:endParaRPr lang="en-SG" sz="90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hMerge="1">
                  <a:txBody>
                    <a:bodyPr/>
                    <a:lstStyle/>
                    <a:p>
                      <a:endParaRPr lang="en-SG"/>
                    </a:p>
                  </a:txBody>
                  <a:tcP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1346131788"/>
                  </a:ext>
                </a:extLst>
              </a:tr>
              <a:tr h="903458">
                <a:tc vMerge="1">
                  <a:txBody>
                    <a:bodyPr/>
                    <a:lstStyle/>
                    <a:p>
                      <a:endParaRPr lang="en-SG"/>
                    </a:p>
                  </a:txBody>
                  <a:tcPr/>
                </a:tc>
                <a:tc>
                  <a:txBody>
                    <a:bodyPr/>
                    <a:lstStyle/>
                    <a:p>
                      <a:pPr algn="l">
                        <a:lnSpc>
                          <a:spcPct val="107000"/>
                        </a:lnSpc>
                        <a:spcAft>
                          <a:spcPts val="0"/>
                        </a:spcAft>
                      </a:pPr>
                      <a:r>
                        <a:rPr lang="en-SG" sz="900" dirty="0">
                          <a:effectLst/>
                        </a:rPr>
                        <a:t>Total revenue</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Total assets                                                                                                                                                                                                                                                                                                                                                                                                                                                                                                                                                                                                                                                                                                                                                                                       </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No. of employees</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Total</a:t>
                      </a:r>
                      <a:r>
                        <a:rPr lang="en-HK" sz="900" dirty="0">
                          <a:effectLst/>
                        </a:rPr>
                        <a:t> amount of transfers</a:t>
                      </a:r>
                      <a:r>
                        <a:rPr lang="en-SG" sz="900" dirty="0">
                          <a:effectLst/>
                        </a:rPr>
                        <a:t> of properties</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Total amount of transfers of intangibles</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Total amount of transactions about financial assets</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Total amount of others (e.g. service income, royalty income)</a:t>
                      </a:r>
                    </a:p>
                    <a:p>
                      <a:pPr algn="l">
                        <a:lnSpc>
                          <a:spcPct val="107000"/>
                        </a:lnSpc>
                        <a:spcAft>
                          <a:spcPts val="0"/>
                        </a:spcAft>
                      </a:pPr>
                      <a:r>
                        <a:rPr lang="en-HK"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extLst>
                  <a:ext uri="{0D108BD9-81ED-4DB2-BD59-A6C34878D82A}">
                    <a16:rowId xmlns:a16="http://schemas.microsoft.com/office/drawing/2014/main" val="4131344800"/>
                  </a:ext>
                </a:extLst>
              </a:tr>
              <a:tr h="643443">
                <a:tc vMerge="1">
                  <a:txBody>
                    <a:bodyPr/>
                    <a:lstStyle/>
                    <a:p>
                      <a:endParaRPr lang="en-SG"/>
                    </a:p>
                  </a:txBody>
                  <a:tcPr/>
                </a:tc>
                <a:tc>
                  <a:txBody>
                    <a:bodyPr/>
                    <a:lstStyle/>
                    <a:p>
                      <a:pPr algn="l">
                        <a:lnSpc>
                          <a:spcPct val="107000"/>
                        </a:lnSpc>
                        <a:spcAft>
                          <a:spcPts val="0"/>
                        </a:spcAft>
                      </a:pPr>
                      <a:r>
                        <a:rPr lang="en-SG" sz="900" dirty="0">
                          <a:effectLst/>
                        </a:rPr>
                        <a:t>≤ HK$400 million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a:effectLst/>
                        </a:rPr>
                        <a:t>≤ HK$300 million </a:t>
                      </a:r>
                      <a:endParaRPr lang="en-SG" sz="90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a:effectLst/>
                        </a:rPr>
                        <a:t>≤ 100</a:t>
                      </a:r>
                    </a:p>
                    <a:p>
                      <a:pPr algn="l">
                        <a:lnSpc>
                          <a:spcPct val="107000"/>
                        </a:lnSpc>
                        <a:spcAft>
                          <a:spcPts val="0"/>
                        </a:spcAft>
                      </a:pPr>
                      <a:r>
                        <a:rPr lang="en-SG" sz="900">
                          <a:effectLst/>
                        </a:rPr>
                        <a:t> </a:t>
                      </a:r>
                      <a:endParaRPr lang="en-SG" sz="90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a:effectLst/>
                        </a:rPr>
                        <a:t>&lt; HK$220 million</a:t>
                      </a:r>
                    </a:p>
                    <a:p>
                      <a:pPr algn="l">
                        <a:lnSpc>
                          <a:spcPct val="107000"/>
                        </a:lnSpc>
                        <a:spcAft>
                          <a:spcPts val="0"/>
                        </a:spcAft>
                      </a:pPr>
                      <a:r>
                        <a:rPr lang="en-SG" sz="900">
                          <a:effectLst/>
                        </a:rPr>
                        <a:t> </a:t>
                      </a:r>
                      <a:endParaRPr lang="en-SG" sz="90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a:effectLst/>
                        </a:rPr>
                        <a:t>&lt; HK$110 million</a:t>
                      </a:r>
                    </a:p>
                    <a:p>
                      <a:pPr algn="l">
                        <a:lnSpc>
                          <a:spcPct val="107000"/>
                        </a:lnSpc>
                        <a:spcAft>
                          <a:spcPts val="0"/>
                        </a:spcAft>
                      </a:pPr>
                      <a:r>
                        <a:rPr lang="en-SG" sz="900">
                          <a:effectLst/>
                        </a:rPr>
                        <a:t> </a:t>
                      </a:r>
                      <a:endParaRPr lang="en-SG" sz="90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&lt; HK$110 million</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tc>
                  <a:txBody>
                    <a:bodyPr/>
                    <a:lstStyle/>
                    <a:p>
                      <a:pPr algn="l">
                        <a:lnSpc>
                          <a:spcPct val="107000"/>
                        </a:lnSpc>
                        <a:spcAft>
                          <a:spcPts val="0"/>
                        </a:spcAft>
                      </a:pPr>
                      <a:r>
                        <a:rPr lang="en-SG" sz="900" dirty="0">
                          <a:effectLst/>
                        </a:rPr>
                        <a:t>&lt; HK$44 million</a:t>
                      </a:r>
                    </a:p>
                    <a:p>
                      <a:pPr algn="l">
                        <a:lnSpc>
                          <a:spcPct val="107000"/>
                        </a:lnSpc>
                        <a:spcAft>
                          <a:spcPts val="0"/>
                        </a:spcAft>
                      </a:pPr>
                      <a:r>
                        <a:rPr lang="en-SG" sz="900" dirty="0">
                          <a:effectLst/>
                        </a:rPr>
                        <a:t> </a:t>
                      </a:r>
                      <a:endParaRPr lang="en-SG" sz="900" dirty="0">
                        <a:effectLst/>
                        <a:latin typeface="Calibri" panose="020F0502020204030204" pitchFamily="34" charset="0"/>
                        <a:ea typeface="PMingLiU" panose="02020500000000000000" pitchFamily="18" charset="-120"/>
                        <a:cs typeface="Times New Roman" panose="02020603050405020304" pitchFamily="18" charset="0"/>
                      </a:endParaRPr>
                    </a:p>
                  </a:txBody>
                  <a:tcPr marL="36073" marR="36073" marT="0" marB="0"/>
                </a:tc>
                <a:extLst>
                  <a:ext uri="{0D108BD9-81ED-4DB2-BD59-A6C34878D82A}">
                    <a16:rowId xmlns:a16="http://schemas.microsoft.com/office/drawing/2014/main" val="3437339939"/>
                  </a:ext>
                </a:extLst>
              </a:tr>
            </a:tbl>
          </a:graphicData>
        </a:graphic>
      </p:graphicFrame>
    </p:spTree>
    <p:extLst>
      <p:ext uri="{BB962C8B-B14F-4D97-AF65-F5344CB8AC3E}">
        <p14:creationId xmlns:p14="http://schemas.microsoft.com/office/powerpoint/2010/main" val="23114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294365"/>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62561" y="2210627"/>
            <a:ext cx="4965896" cy="7709803"/>
          </a:xfrm>
          <a:prstGeom prst="rect">
            <a:avLst/>
          </a:prstGeom>
          <a:noFill/>
        </p:spPr>
        <p:txBody>
          <a:bodyPr wrap="square" rtlCol="0">
            <a:spAutoFit/>
          </a:bodyPr>
          <a:lstStyle/>
          <a:p>
            <a:endParaRPr lang="en-SG" sz="1100" dirty="0"/>
          </a:p>
          <a:p>
            <a:r>
              <a:rPr lang="en-SG" sz="1100" dirty="0"/>
              <a:t>5. Any penalty against failure of complying with the obligation? </a:t>
            </a:r>
          </a:p>
          <a:p>
            <a:r>
              <a:rPr lang="en-SG" sz="1100" dirty="0"/>
              <a:t> </a:t>
            </a:r>
          </a:p>
          <a:p>
            <a:pPr marL="87313"/>
            <a:r>
              <a:rPr lang="en-SG" sz="1100" dirty="0"/>
              <a:t>Failure of complying with the obligation is subject to a fine of HK$50,000. </a:t>
            </a:r>
          </a:p>
          <a:p>
            <a:pPr marL="87313"/>
            <a:r>
              <a:rPr lang="en-SG" sz="1100" dirty="0"/>
              <a:t>In addition, the court will order the entity to fulfil the obligation that the entity has failed to do. If the reporting entity fails to comply with the court order, it will be subject to prosecution. </a:t>
            </a:r>
          </a:p>
          <a:p>
            <a:pPr lvl="0"/>
            <a:endParaRPr lang="en-SG" sz="1100" dirty="0"/>
          </a:p>
          <a:p>
            <a:pPr lvl="0"/>
            <a:r>
              <a:rPr lang="en-SG" sz="1100" b="1" dirty="0"/>
              <a:t>C. Application of Certificate of Resident Status </a:t>
            </a:r>
            <a:endParaRPr lang="en-SG" sz="1100" dirty="0"/>
          </a:p>
          <a:p>
            <a:pPr lvl="0"/>
            <a:r>
              <a:rPr lang="en-SG" sz="1100" dirty="0"/>
              <a:t> </a:t>
            </a:r>
          </a:p>
          <a:p>
            <a:r>
              <a:rPr lang="en-SG" sz="1100" dirty="0"/>
              <a:t>The Comprehensive Double Taxation Agreement signed between Hong Kong and the Mainland China in prior years brings a series of tax benefits to Hong Kong tax residents (including corporations). The tax benefits include preferential tax rates on dividend income, interest income, royalty income. Details are as follows:-</a:t>
            </a:r>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endParaRPr lang="en-SG" sz="1100" dirty="0"/>
          </a:p>
          <a:p>
            <a:r>
              <a:rPr lang="en-SG" sz="1100" dirty="0"/>
              <a:t>Note: </a:t>
            </a:r>
          </a:p>
          <a:p>
            <a:r>
              <a:rPr lang="en-SG" sz="1100" dirty="0"/>
              <a:t> </a:t>
            </a:r>
          </a:p>
          <a:p>
            <a:pPr marL="228600" lvl="0" indent="-228600">
              <a:buAutoNum type="arabicPeriod"/>
            </a:pPr>
            <a:r>
              <a:rPr lang="en-SG" sz="1100" dirty="0"/>
              <a:t>The lower rate applies where the beneficial owner of the dividend is a company that directly owns at least 25% of the capital of the paying company. </a:t>
            </a:r>
          </a:p>
          <a:p>
            <a:pPr marL="228600" lvl="0" indent="-228600">
              <a:buAutoNum type="arabicPeriod"/>
            </a:pPr>
            <a:r>
              <a:rPr lang="en-SG" sz="1100" dirty="0"/>
              <a:t>The lower rate applies to royalties paid to an aircraft and ship leasing business. </a:t>
            </a:r>
          </a:p>
          <a:p>
            <a:r>
              <a:rPr lang="en-SG" sz="1100" dirty="0"/>
              <a:t> </a:t>
            </a:r>
          </a:p>
          <a:p>
            <a:r>
              <a:rPr lang="en-SG" sz="1100" dirty="0"/>
              <a:t>We are pleased to let you know that we have successfully obtained the Certificate on behalf of a Hong Kong corporation. We only submitted the documents to the Inland Revenue Department (“IRD”) in one shot. Upon review of the documents, the IRD accepted the application and issued the Certificate to the Hong Kong corporation without any query.</a:t>
            </a:r>
          </a:p>
          <a:p>
            <a:endParaRPr lang="en-SG" sz="1100" dirty="0"/>
          </a:p>
          <a:p>
            <a:r>
              <a:rPr lang="en-SG" sz="1100" dirty="0"/>
              <a:t>We are pleased that our services do add value to our clients and saved 50% of the tax! </a:t>
            </a:r>
          </a:p>
          <a:p>
            <a:endParaRPr lang="en-SG" sz="1100" dirty="0"/>
          </a:p>
          <a:p>
            <a:r>
              <a:rPr lang="en-US" sz="1100" dirty="0"/>
              <a:t> </a:t>
            </a:r>
            <a:endParaRPr lang="en-SG" sz="1100" dirty="0"/>
          </a:p>
          <a:p>
            <a:r>
              <a:rPr lang="en-US" sz="1100" dirty="0"/>
              <a:t> </a:t>
            </a:r>
            <a:endParaRPr lang="en-SG" sz="1100" dirty="0"/>
          </a:p>
          <a:p>
            <a:endParaRPr lang="en-SG" sz="1100" dirty="0"/>
          </a:p>
          <a:p>
            <a:endParaRPr lang="en-US" sz="1100" dirty="0"/>
          </a:p>
          <a:p>
            <a:endParaRPr lang="en-SG" sz="1100" dirty="0"/>
          </a:p>
          <a:p>
            <a:r>
              <a:rPr lang="en-SG" sz="1100" dirty="0"/>
              <a:t> </a:t>
            </a:r>
          </a:p>
          <a:p>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Box 14"/>
          <p:cNvSpPr txBox="1"/>
          <p:nvPr/>
        </p:nvSpPr>
        <p:spPr>
          <a:xfrm>
            <a:off x="1717405" y="1730013"/>
            <a:ext cx="5011052" cy="584775"/>
          </a:xfrm>
          <a:prstGeom prst="rect">
            <a:avLst/>
          </a:prstGeom>
          <a:noFill/>
        </p:spPr>
        <p:txBody>
          <a:bodyPr wrap="none" rtlCol="0">
            <a:spAutoFit/>
          </a:bodyPr>
          <a:lstStyle/>
          <a:p>
            <a:r>
              <a:rPr lang="en-US" sz="1600" b="1" dirty="0">
                <a:solidFill>
                  <a:srgbClr val="800000"/>
                </a:solidFill>
              </a:rPr>
              <a:t>COUNTRY-BY COUNTRY REPORTING, TRANSFER PRICING </a:t>
            </a:r>
          </a:p>
          <a:p>
            <a:r>
              <a:rPr lang="en-US" sz="1600" b="1" dirty="0">
                <a:solidFill>
                  <a:srgbClr val="800000"/>
                </a:solidFill>
              </a:rPr>
              <a:t>DOCUMENTATION IMPLEMENTED IN HONG KONG  </a:t>
            </a:r>
            <a:endParaRPr lang="en-SG" sz="1600" b="1" dirty="0">
              <a:solidFill>
                <a:srgbClr val="800000"/>
              </a:solidFill>
            </a:endParaRPr>
          </a:p>
        </p:txBody>
      </p:sp>
      <p:sp>
        <p:nvSpPr>
          <p:cNvPr id="19" name="TextBox 18">
            <a:extLst>
              <a:ext uri="{FF2B5EF4-FFF2-40B4-BE49-F238E27FC236}">
                <a16:creationId xmlns:a16="http://schemas.microsoft.com/office/drawing/2014/main" id="{DE21811F-A46A-4AC7-90BA-C06B05FA3ABA}"/>
              </a:ext>
            </a:extLst>
          </p:cNvPr>
          <p:cNvSpPr txBox="1"/>
          <p:nvPr/>
        </p:nvSpPr>
        <p:spPr>
          <a:xfrm>
            <a:off x="1815374" y="8839159"/>
            <a:ext cx="4965896" cy="1077218"/>
          </a:xfrm>
          <a:prstGeom prst="rect">
            <a:avLst/>
          </a:prstGeom>
          <a:noFill/>
        </p:spPr>
        <p:txBody>
          <a:bodyPr wrap="square" rtlCol="0">
            <a:spAutoFit/>
          </a:bodyPr>
          <a:lstStyle/>
          <a:p>
            <a:r>
              <a:rPr lang="en-US" sz="800" i="1" dirty="0"/>
              <a:t>This Circular does not constitute and is not to be construed as the provision of legal, investment or tax advice or as an invitation or solicitation to make any investment. Readers should not act in reliance on any statement contained in this publication without first obtaining appropriate professional advice. The information contained in this Circular should not be relied on as a substitute for advice. While all reasonable attempts have been made to ensure that the information contained in this Circular is accurate, we, </a:t>
            </a:r>
            <a:r>
              <a:rPr lang="en-SG" sz="800" dirty="0"/>
              <a:t>Portcullis Tax Services (HK) Limited </a:t>
            </a:r>
            <a:r>
              <a:rPr lang="en-US" sz="800" i="1" dirty="0"/>
              <a:t>and our affiliated companies of the Portcullis Group (a list of which can be viewed at </a:t>
            </a:r>
            <a:r>
              <a:rPr lang="en-US" sz="800" i="1" u="sng" dirty="0">
                <a:hlinkClick r:id="rId4"/>
              </a:rPr>
              <a:t>www.portcullis.co</a:t>
            </a:r>
            <a:r>
              <a:rPr lang="en-US" sz="800" i="1" dirty="0"/>
              <a:t>) accept no responsibility for any errors or omissions it may contain, whether caused by negligence or otherwise, or for any losses, however caused, sustained by any person that relied on it.</a:t>
            </a:r>
            <a:endParaRPr lang="en-SG" sz="800" dirty="0"/>
          </a:p>
        </p:txBody>
      </p:sp>
      <p:graphicFrame>
        <p:nvGraphicFramePr>
          <p:cNvPr id="20" name="Table 19">
            <a:extLst>
              <a:ext uri="{FF2B5EF4-FFF2-40B4-BE49-F238E27FC236}">
                <a16:creationId xmlns:a16="http://schemas.microsoft.com/office/drawing/2014/main" id="{B74486A9-563C-4F83-A69D-CEAD0D84C0F3}"/>
              </a:ext>
            </a:extLst>
          </p:cNvPr>
          <p:cNvGraphicFramePr>
            <a:graphicFrameLocks noGrp="1"/>
          </p:cNvGraphicFramePr>
          <p:nvPr>
            <p:extLst>
              <p:ext uri="{D42A27DB-BD31-4B8C-83A1-F6EECF244321}">
                <p14:modId xmlns:p14="http://schemas.microsoft.com/office/powerpoint/2010/main" val="324581002"/>
              </p:ext>
            </p:extLst>
          </p:nvPr>
        </p:nvGraphicFramePr>
        <p:xfrm>
          <a:off x="1797870" y="4667337"/>
          <a:ext cx="4850121" cy="1121156"/>
        </p:xfrm>
        <a:graphic>
          <a:graphicData uri="http://schemas.openxmlformats.org/drawingml/2006/table">
            <a:tbl>
              <a:tblPr firstRow="1" firstCol="1" bandRow="1">
                <a:tableStyleId>{5C22544A-7EE6-4342-B048-85BDC9FD1C3A}</a:tableStyleId>
              </a:tblPr>
              <a:tblGrid>
                <a:gridCol w="1395095">
                  <a:extLst>
                    <a:ext uri="{9D8B030D-6E8A-4147-A177-3AD203B41FA5}">
                      <a16:colId xmlns:a16="http://schemas.microsoft.com/office/drawing/2014/main" val="1965298208"/>
                    </a:ext>
                  </a:extLst>
                </a:gridCol>
                <a:gridCol w="1205120">
                  <a:extLst>
                    <a:ext uri="{9D8B030D-6E8A-4147-A177-3AD203B41FA5}">
                      <a16:colId xmlns:a16="http://schemas.microsoft.com/office/drawing/2014/main" val="1828038597"/>
                    </a:ext>
                  </a:extLst>
                </a:gridCol>
                <a:gridCol w="1082843">
                  <a:extLst>
                    <a:ext uri="{9D8B030D-6E8A-4147-A177-3AD203B41FA5}">
                      <a16:colId xmlns:a16="http://schemas.microsoft.com/office/drawing/2014/main" val="479344290"/>
                    </a:ext>
                  </a:extLst>
                </a:gridCol>
                <a:gridCol w="1167063">
                  <a:extLst>
                    <a:ext uri="{9D8B030D-6E8A-4147-A177-3AD203B41FA5}">
                      <a16:colId xmlns:a16="http://schemas.microsoft.com/office/drawing/2014/main" val="3935621397"/>
                    </a:ext>
                  </a:extLst>
                </a:gridCol>
              </a:tblGrid>
              <a:tr h="355600">
                <a:tc>
                  <a:txBody>
                    <a:bodyPr/>
                    <a:lstStyle/>
                    <a:p>
                      <a:pPr algn="l">
                        <a:lnSpc>
                          <a:spcPct val="107000"/>
                        </a:lnSpc>
                        <a:spcAft>
                          <a:spcPts val="0"/>
                        </a:spcAft>
                      </a:pPr>
                      <a:r>
                        <a:rPr lang="en-SG" sz="1200" dirty="0">
                          <a:effectLst/>
                        </a:rPr>
                        <a:t>Nature of income </a:t>
                      </a:r>
                      <a:endParaRPr lang="en-SG"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Dividend</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Interest</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Royalty</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696467355"/>
                  </a:ext>
                </a:extLst>
              </a:tr>
              <a:tr h="0">
                <a:tc>
                  <a:txBody>
                    <a:bodyPr/>
                    <a:lstStyle/>
                    <a:p>
                      <a:pPr algn="l">
                        <a:lnSpc>
                          <a:spcPct val="107000"/>
                        </a:lnSpc>
                        <a:spcAft>
                          <a:spcPts val="0"/>
                        </a:spcAft>
                      </a:pPr>
                      <a:r>
                        <a:rPr lang="en-SG" sz="1200" dirty="0">
                          <a:effectLst/>
                        </a:rPr>
                        <a:t>Standard tax rate </a:t>
                      </a:r>
                      <a:endParaRPr lang="en-SG" sz="1100" dirty="0">
                        <a:effectLst/>
                      </a:endParaRPr>
                    </a:p>
                    <a:p>
                      <a:pPr algn="l">
                        <a:lnSpc>
                          <a:spcPct val="107000"/>
                        </a:lnSpc>
                        <a:spcAft>
                          <a:spcPts val="0"/>
                        </a:spcAft>
                      </a:pPr>
                      <a:r>
                        <a:rPr lang="en-SG" sz="1200" dirty="0">
                          <a:effectLst/>
                        </a:rPr>
                        <a:t> </a:t>
                      </a:r>
                      <a:endParaRPr lang="en-SG"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10%</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10%</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10%</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34363005"/>
                  </a:ext>
                </a:extLst>
              </a:tr>
              <a:tr h="0">
                <a:tc>
                  <a:txBody>
                    <a:bodyPr/>
                    <a:lstStyle/>
                    <a:p>
                      <a:pPr algn="l">
                        <a:lnSpc>
                          <a:spcPct val="107000"/>
                        </a:lnSpc>
                        <a:spcAft>
                          <a:spcPts val="0"/>
                        </a:spcAft>
                      </a:pPr>
                      <a:r>
                        <a:rPr lang="en-SG" sz="1200">
                          <a:effectLst/>
                        </a:rPr>
                        <a:t>Preferential tax rate</a:t>
                      </a:r>
                      <a:endParaRPr lang="en-SG" sz="1100">
                        <a:effectLst/>
                      </a:endParaRPr>
                    </a:p>
                    <a:p>
                      <a:pPr algn="l">
                        <a:lnSpc>
                          <a:spcPct val="107000"/>
                        </a:lnSpc>
                        <a:spcAft>
                          <a:spcPts val="0"/>
                        </a:spcAft>
                      </a:pPr>
                      <a:r>
                        <a:rPr lang="en-SG" sz="1200">
                          <a:effectLst/>
                        </a:rPr>
                        <a:t> </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dirty="0">
                          <a:effectLst/>
                        </a:rPr>
                        <a:t>5%/10% (Note 1)</a:t>
                      </a:r>
                      <a:endParaRPr lang="en-SG"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7%</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dirty="0">
                          <a:effectLst/>
                        </a:rPr>
                        <a:t>5%/7% (Note 2)</a:t>
                      </a:r>
                      <a:endParaRPr lang="en-SG"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388980377"/>
                  </a:ext>
                </a:extLst>
              </a:tr>
            </a:tbl>
          </a:graphicData>
        </a:graphic>
      </p:graphicFrame>
    </p:spTree>
    <p:extLst>
      <p:ext uri="{BB962C8B-B14F-4D97-AF65-F5344CB8AC3E}">
        <p14:creationId xmlns:p14="http://schemas.microsoft.com/office/powerpoint/2010/main" val="3553879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270299"/>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66084" y="2308905"/>
            <a:ext cx="4965896" cy="3985706"/>
          </a:xfrm>
          <a:prstGeom prst="rect">
            <a:avLst/>
          </a:prstGeom>
          <a:noFill/>
        </p:spPr>
        <p:txBody>
          <a:bodyPr wrap="square" rtlCol="0">
            <a:spAutoFit/>
          </a:bodyPr>
          <a:lstStyle/>
          <a:p>
            <a:r>
              <a:rPr lang="en-SG" sz="1100" dirty="0"/>
              <a:t>Nevertheless, the acceptance of application depends on the totality of facts of each case. In order to obtain the Certificate, taxpayers have to fulfil a number of conditions in addition to paying tax in Hong Kong. The conditions include substance in Hong Kong such as the mode of operations, maintenance of employees, office, fixed assets in Hong Kong, etc. Moreover, the taxpayers must be the beneficial owner of the concerned remittance. </a:t>
            </a:r>
          </a:p>
          <a:p>
            <a:endParaRPr lang="en-SG" sz="1100" dirty="0"/>
          </a:p>
          <a:p>
            <a:r>
              <a:rPr lang="en-SG" sz="1100" dirty="0"/>
              <a:t>We are more than happy to provide professional advice to our clients before the application.</a:t>
            </a:r>
          </a:p>
          <a:p>
            <a:endParaRPr lang="en-SG" sz="1100" dirty="0"/>
          </a:p>
          <a:p>
            <a:r>
              <a:rPr lang="en-SG" sz="1100" dirty="0"/>
              <a:t>Should you have any questions to the above, please feel free to contact Ms. Pisces Wong, the Senior Accounts and Tax manager of Portcullis Tax Services (Hong Kong) Limited:-</a:t>
            </a:r>
          </a:p>
          <a:p>
            <a:r>
              <a:rPr lang="en-SG" sz="1100" dirty="0"/>
              <a:t> </a:t>
            </a:r>
          </a:p>
          <a:p>
            <a:r>
              <a:rPr lang="en-SG" sz="1100" dirty="0"/>
              <a:t>Pisces Wong | Senior Accounts and Tax Manager </a:t>
            </a:r>
          </a:p>
          <a:p>
            <a:r>
              <a:rPr lang="en-SG" sz="1100" dirty="0"/>
              <a:t>Portcullis Tax Services (HK) Limited </a:t>
            </a:r>
          </a:p>
          <a:p>
            <a:r>
              <a:rPr lang="en-SG" sz="1100" dirty="0"/>
              <a:t>15/F, BOC Group Life Assurance Tower, </a:t>
            </a:r>
          </a:p>
          <a:p>
            <a:r>
              <a:rPr lang="en-SG" sz="1100" dirty="0"/>
              <a:t>No. 136 Des Voeux Road Central, Central, Hong Kong </a:t>
            </a:r>
          </a:p>
          <a:p>
            <a:r>
              <a:rPr lang="en-SG" sz="1100" dirty="0"/>
              <a:t>Tel: (852) 2525 9991 | DDI: (852) 3173 1046 </a:t>
            </a:r>
          </a:p>
          <a:p>
            <a:r>
              <a:rPr lang="en-SG" sz="1100" dirty="0"/>
              <a:t>Email: </a:t>
            </a:r>
            <a:r>
              <a:rPr lang="en-SG" sz="1100" u="sng" dirty="0">
                <a:hlinkClick r:id="rId3"/>
              </a:rPr>
              <a:t>pisces.wong@portcullis.co</a:t>
            </a:r>
            <a:endParaRPr lang="en-SG" sz="1100" dirty="0"/>
          </a:p>
          <a:p>
            <a:r>
              <a:rPr lang="en-SG" sz="1100" dirty="0"/>
              <a:t> </a:t>
            </a:r>
          </a:p>
          <a:p>
            <a:endParaRPr lang="en-SG" sz="1100" dirty="0"/>
          </a:p>
          <a:p>
            <a:r>
              <a:rPr lang="en-SG" sz="1100" dirty="0"/>
              <a:t> </a:t>
            </a:r>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p:cNvSpPr txBox="1"/>
          <p:nvPr/>
        </p:nvSpPr>
        <p:spPr>
          <a:xfrm>
            <a:off x="1730782" y="1724130"/>
            <a:ext cx="5011052" cy="584775"/>
          </a:xfrm>
          <a:prstGeom prst="rect">
            <a:avLst/>
          </a:prstGeom>
          <a:noFill/>
        </p:spPr>
        <p:txBody>
          <a:bodyPr wrap="none" rtlCol="0">
            <a:spAutoFit/>
          </a:bodyPr>
          <a:lstStyle/>
          <a:p>
            <a:r>
              <a:rPr lang="en-US" sz="1600" b="1" dirty="0">
                <a:solidFill>
                  <a:srgbClr val="800000"/>
                </a:solidFill>
              </a:rPr>
              <a:t>COUNTRY-BY COUNTRY REPORTING, TRANSFER PRICING </a:t>
            </a:r>
          </a:p>
          <a:p>
            <a:r>
              <a:rPr lang="en-US" sz="1600" b="1" dirty="0">
                <a:solidFill>
                  <a:srgbClr val="800000"/>
                </a:solidFill>
              </a:rPr>
              <a:t>DOCUMENTATION IMPLEMENTED IN HONG KONG  </a:t>
            </a:r>
            <a:endParaRPr lang="en-SG" sz="1600" b="1" dirty="0">
              <a:solidFill>
                <a:srgbClr val="800000"/>
              </a:solidFill>
            </a:endParaRPr>
          </a:p>
        </p:txBody>
      </p:sp>
      <p:sp>
        <p:nvSpPr>
          <p:cNvPr id="16" name="TextBox 15">
            <a:extLst>
              <a:ext uri="{FF2B5EF4-FFF2-40B4-BE49-F238E27FC236}">
                <a16:creationId xmlns:a16="http://schemas.microsoft.com/office/drawing/2014/main" id="{294C3B36-C52E-49AE-8758-A18E742F4112}"/>
              </a:ext>
            </a:extLst>
          </p:cNvPr>
          <p:cNvSpPr txBox="1"/>
          <p:nvPr/>
        </p:nvSpPr>
        <p:spPr>
          <a:xfrm>
            <a:off x="1815374" y="8839159"/>
            <a:ext cx="4965896" cy="1077218"/>
          </a:xfrm>
          <a:prstGeom prst="rect">
            <a:avLst/>
          </a:prstGeom>
          <a:noFill/>
        </p:spPr>
        <p:txBody>
          <a:bodyPr wrap="square" rtlCol="0">
            <a:spAutoFit/>
          </a:bodyPr>
          <a:lstStyle/>
          <a:p>
            <a:r>
              <a:rPr lang="en-US" sz="800" i="1" dirty="0"/>
              <a:t>This Circular does not constitute and is not to be construed as the provision of legal, investment or tax advice or as an invitation or solicitation to make any investment. Readers should not act in reliance on any statement contained in this publication without first obtaining appropriate professional advice. The information contained in this Circular should not be relied on as a substitute for advice. While all reasonable attempts have been made to ensure that the information contained in this Circular is accurate, we, </a:t>
            </a:r>
            <a:r>
              <a:rPr lang="en-SG" sz="800" dirty="0"/>
              <a:t>Portcullis Tax Services (HK) Limited </a:t>
            </a:r>
            <a:r>
              <a:rPr lang="en-US" sz="800" i="1" dirty="0"/>
              <a:t>and our affiliated companies of the Portcullis Group (a list of which can be viewed at </a:t>
            </a:r>
            <a:r>
              <a:rPr lang="en-US" sz="800" i="1" u="sng" dirty="0">
                <a:hlinkClick r:id="rId5"/>
              </a:rPr>
              <a:t>www.portcullis.co</a:t>
            </a:r>
            <a:r>
              <a:rPr lang="en-US" sz="800" i="1" dirty="0"/>
              <a:t>) accept no responsibility for any errors or omissions it may contain, whether caused by negligence or otherwise, or for any losses, however caused, sustained by any person that relied on it.</a:t>
            </a:r>
            <a:endParaRPr lang="en-SG" sz="800" dirty="0"/>
          </a:p>
        </p:txBody>
      </p:sp>
    </p:spTree>
    <p:extLst>
      <p:ext uri="{BB962C8B-B14F-4D97-AF65-F5344CB8AC3E}">
        <p14:creationId xmlns:p14="http://schemas.microsoft.com/office/powerpoint/2010/main" val="22558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1211</TotalTime>
  <Words>2091</Words>
  <Application>Microsoft Office PowerPoint</Application>
  <PresentationFormat>A4 Paper (210x297 mm)</PresentationFormat>
  <Paragraphs>485</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PMingLiU</vt:lpstr>
      <vt:lpstr>SimSun</vt:lpstr>
      <vt:lpstr>Arial</vt:lpstr>
      <vt:lpstr>Calibri</vt:lpstr>
      <vt:lpstr>Calibri Light</vt:lpstr>
      <vt:lpstr>Copperplate Gothic Bold</vt:lpstr>
      <vt:lpstr>Copperplate Gothic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Shiyan Chen - Portcullis Institute Pte Ltd</dc:creator>
  <cp:lastModifiedBy>Pisces Wong</cp:lastModifiedBy>
  <cp:revision>127</cp:revision>
  <cp:lastPrinted>2017-05-15T08:32:15Z</cp:lastPrinted>
  <dcterms:created xsi:type="dcterms:W3CDTF">2016-03-28T09:42:36Z</dcterms:created>
  <dcterms:modified xsi:type="dcterms:W3CDTF">2019-03-04T08:33:01Z</dcterms:modified>
</cp:coreProperties>
</file>